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75" r:id="rId1"/>
  </p:sldMasterIdLst>
  <p:notesMasterIdLst>
    <p:notesMasterId r:id="rId21"/>
  </p:notesMasterIdLst>
  <p:handoutMasterIdLst>
    <p:handoutMasterId r:id="rId22"/>
  </p:handoutMasterIdLst>
  <p:sldIdLst>
    <p:sldId id="348" r:id="rId2"/>
    <p:sldId id="320" r:id="rId3"/>
    <p:sldId id="304" r:id="rId4"/>
    <p:sldId id="309" r:id="rId5"/>
    <p:sldId id="363" r:id="rId6"/>
    <p:sldId id="359" r:id="rId7"/>
    <p:sldId id="329" r:id="rId8"/>
    <p:sldId id="347" r:id="rId9"/>
    <p:sldId id="336" r:id="rId10"/>
    <p:sldId id="308" r:id="rId11"/>
    <p:sldId id="314" r:id="rId12"/>
    <p:sldId id="317" r:id="rId13"/>
    <p:sldId id="344" r:id="rId14"/>
    <p:sldId id="351" r:id="rId15"/>
    <p:sldId id="358" r:id="rId16"/>
    <p:sldId id="353" r:id="rId17"/>
    <p:sldId id="355" r:id="rId18"/>
    <p:sldId id="352" r:id="rId19"/>
    <p:sldId id="361" r:id="rId2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308ECD"/>
    <a:srgbClr val="FEFDFD"/>
    <a:srgbClr val="FEFEFD"/>
    <a:srgbClr val="FEFDFE"/>
    <a:srgbClr val="FDFEFE"/>
    <a:srgbClr val="FEFEFE"/>
    <a:srgbClr val="FEFEFF"/>
    <a:srgbClr val="FFFEFF"/>
    <a:srgbClr val="FFFFFE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74253" autoAdjust="0"/>
  </p:normalViewPr>
  <p:slideViewPr>
    <p:cSldViewPr>
      <p:cViewPr>
        <p:scale>
          <a:sx n="60" d="100"/>
          <a:sy n="60" d="100"/>
        </p:scale>
        <p:origin x="-3078" y="-636"/>
      </p:cViewPr>
      <p:guideLst>
        <p:guide orient="horz" pos="1207"/>
        <p:guide orient="horz" pos="1026"/>
        <p:guide orient="horz" pos="4065"/>
        <p:guide pos="295"/>
        <p:guide pos="5465"/>
        <p:guide pos="2880"/>
        <p:guide pos="26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3" d="100"/>
          <a:sy n="73" d="100"/>
        </p:scale>
        <p:origin x="-1980" y="-9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F5019-2B14-BF40-8DCA-5698A613EA2E}" type="datetimeFigureOut">
              <a:rPr lang="de-DE" smtClean="0"/>
              <a:pPr/>
              <a:t>31.08.2012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0F7E1-24A0-0D4C-87BF-9C2066EB0B0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85102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C7CCD-5AFF-49E8-B87B-FC815D7956BA}" type="datetimeFigureOut">
              <a:rPr lang="de-DE" smtClean="0"/>
              <a:pPr/>
              <a:t>31.08.2012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71AA1-CDB9-4017-9AA0-709568117202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AA1-CDB9-4017-9AA0-709568117202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AA1-CDB9-4017-9AA0-709568117202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AA1-CDB9-4017-9AA0-709568117202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AA1-CDB9-4017-9AA0-709568117202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AA1-CDB9-4017-9AA0-709568117202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AA1-CDB9-4017-9AA0-709568117202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AA1-CDB9-4017-9AA0-709568117202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AA1-CDB9-4017-9AA0-709568117202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AA1-CDB9-4017-9AA0-709568117202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AA1-CDB9-4017-9AA0-709568117202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AA1-CDB9-4017-9AA0-709568117202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AA1-CDB9-4017-9AA0-70956811720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AA1-CDB9-4017-9AA0-709568117202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AA1-CDB9-4017-9AA0-709568117202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AA1-CDB9-4017-9AA0-709568117202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AA1-CDB9-4017-9AA0-709568117202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AA1-CDB9-4017-9AA0-709568117202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AA1-CDB9-4017-9AA0-709568117202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AA1-CDB9-4017-9AA0-709568117202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CAFF1929-DE97-43E9-9337-7BE5F7C18DAF}" type="datetimeFigureOut">
              <a:rPr lang="el-GR" smtClean="0"/>
              <a:pPr/>
              <a:t>31/8/2012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AC24291-0258-405B-A580-A2DEBEA505B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CAFF1929-DE97-43E9-9337-7BE5F7C18DAF}" type="datetimeFigureOut">
              <a:rPr lang="el-GR" smtClean="0"/>
              <a:pPr/>
              <a:t>31/8/2012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291-0258-405B-A580-A2DEBEA505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CAFF1929-DE97-43E9-9337-7BE5F7C18DAF}" type="datetimeFigureOut">
              <a:rPr lang="el-GR" smtClean="0"/>
              <a:pPr/>
              <a:t>31/8/2012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291-0258-405B-A580-A2DEBEA505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42855"/>
            <a:ext cx="8218488" cy="500063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latin typeface="Tahoma"/>
                <a:cs typeface="Tahoma"/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14282" y="857232"/>
            <a:ext cx="8715436" cy="542928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308ECD"/>
              </a:buClr>
              <a:buFontTx/>
              <a:buBlip>
                <a:blip r:embed="rId2"/>
              </a:buBlip>
              <a:defRPr sz="1800" b="0" i="0">
                <a:solidFill>
                  <a:srgbClr val="002060"/>
                </a:solidFill>
                <a:latin typeface="Tahoma"/>
                <a:cs typeface="Tahoma"/>
              </a:defRPr>
            </a:lvl1pPr>
            <a:lvl2pPr>
              <a:buClr>
                <a:srgbClr val="308ECD"/>
              </a:buClr>
              <a:buSzPct val="130000"/>
              <a:buFont typeface="Wingdings" pitchFamily="2" charset="2"/>
              <a:buChar char="§"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 marL="1143000" indent="-228600">
              <a:buClr>
                <a:srgbClr val="308ECD"/>
              </a:buClr>
              <a:buSzPct val="130000"/>
              <a:buFont typeface="Wingdings" charset="2"/>
              <a:buChar char="§"/>
              <a:defRPr sz="1800" b="0" i="0">
                <a:latin typeface="Tahoma"/>
                <a:cs typeface="Tahoma"/>
              </a:defRPr>
            </a:lvl3pPr>
            <a:lvl4pPr marL="1600200" indent="-228600">
              <a:buClr>
                <a:srgbClr val="308ECD"/>
              </a:buClr>
              <a:buSzPct val="130000"/>
              <a:buFont typeface="Wingdings" charset="2"/>
              <a:buChar char="§"/>
              <a:defRPr sz="1800" b="0" i="0">
                <a:latin typeface="Tahoma"/>
                <a:cs typeface="Tahoma"/>
              </a:defRPr>
            </a:lvl4pPr>
            <a:lvl5pPr marL="2057400" indent="-228600">
              <a:buClr>
                <a:srgbClr val="308ECD"/>
              </a:buClr>
              <a:buSzPct val="130000"/>
              <a:buFont typeface="Wingdings" charset="2"/>
              <a:buChar char="§"/>
              <a:defRPr sz="1800" b="0" i="0" baseline="0">
                <a:latin typeface="Tahoma"/>
                <a:cs typeface="Tahoma"/>
              </a:defRPr>
            </a:lvl5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smtClean="0"/>
              <a:t>Fourth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smtClean="0"/>
              <a:t>Fifth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69412" y="69435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5981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PPP_Hintergund_neu_logo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5032" y="692696"/>
            <a:ext cx="8998968" cy="6165304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8316416" y="692696"/>
            <a:ext cx="827584" cy="6163717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25000"/>
                </a:srgbClr>
              </a:gs>
              <a:gs pos="33000">
                <a:srgbClr val="1313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 flipH="1">
            <a:off x="-2" y="692695"/>
            <a:ext cx="251522" cy="6165306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000"/>
                </a:srgbClr>
              </a:gs>
              <a:gs pos="33000">
                <a:srgbClr val="1313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99992" y="2708920"/>
            <a:ext cx="4104456" cy="1368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de-DE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499992" y="4221088"/>
            <a:ext cx="4104456" cy="1152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de-DE" dirty="0" err="1" smtClean="0"/>
              <a:t>Authors</a:t>
            </a:r>
            <a:endParaRPr lang="de-DE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980728"/>
            <a:ext cx="7920880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de-DE" dirty="0" smtClean="0"/>
              <a:t>Conference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23783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Auth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000125"/>
            <a:ext cx="8218488" cy="500063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latin typeface="Tahoma"/>
                <a:cs typeface="Tahoma"/>
              </a:defRPr>
            </a:lvl1pPr>
          </a:lstStyle>
          <a:p>
            <a:r>
              <a:rPr lang="de-DE" dirty="0" smtClean="0"/>
              <a:t>Conference Title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468313" y="2349500"/>
            <a:ext cx="2231479" cy="2087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r>
              <a:rPr lang="de-DE" dirty="0" smtClean="0"/>
              <a:t>Logo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059113" y="2349500"/>
            <a:ext cx="561657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de-DE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059113" y="3645842"/>
            <a:ext cx="5616575" cy="791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de-DE" dirty="0" err="1" smtClean="0"/>
              <a:t>Authors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230847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6088" y="4437112"/>
            <a:ext cx="8229600" cy="500063"/>
          </a:xfrm>
          <a:prstGeom prst="rect">
            <a:avLst/>
          </a:prstGeom>
        </p:spPr>
        <p:txBody>
          <a:bodyPr/>
          <a:lstStyle>
            <a:lvl1pPr algn="l">
              <a:defRPr sz="2400" b="1" i="0" baseline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Heading</a:t>
            </a:r>
            <a:endParaRPr lang="de-DE" dirty="0"/>
          </a:p>
        </p:txBody>
      </p:sp>
      <p:pic>
        <p:nvPicPr>
          <p:cNvPr id="10" name="Bild 8" descr="PPP_Hintergund_neu_logo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4079" r="-99944"/>
          <a:stretch>
            <a:fillRect/>
          </a:stretch>
        </p:blipFill>
        <p:spPr>
          <a:xfrm>
            <a:off x="0" y="1916113"/>
            <a:ext cx="9144000" cy="136815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7" name="Inhaltsplatzhalter 2"/>
          <p:cNvSpPr>
            <a:spLocks noGrp="1"/>
          </p:cNvSpPr>
          <p:nvPr>
            <p:ph idx="1" hasCustomPrompt="1"/>
          </p:nvPr>
        </p:nvSpPr>
        <p:spPr>
          <a:xfrm>
            <a:off x="446088" y="5013176"/>
            <a:ext cx="8229600" cy="7920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>
                <a:srgbClr val="308ECD"/>
              </a:buClr>
              <a:buFontTx/>
              <a:buNone/>
              <a:defRPr sz="1800" b="0" i="0">
                <a:solidFill>
                  <a:schemeClr val="tx1"/>
                </a:solidFill>
                <a:latin typeface="Tahoma"/>
                <a:cs typeface="Tahoma"/>
              </a:defRPr>
            </a:lvl1pPr>
            <a:lvl2pPr>
              <a:buClr>
                <a:srgbClr val="308ECD"/>
              </a:buClr>
              <a:buSzPct val="130000"/>
              <a:buFont typeface="Wingdings" pitchFamily="2" charset="2"/>
              <a:buChar char="§"/>
              <a:defRPr b="0" i="0" baseline="0">
                <a:latin typeface="Tahoma"/>
                <a:cs typeface="Tahoma"/>
              </a:defRPr>
            </a:lvl2pPr>
            <a:lvl3pPr marL="1143000" indent="-228600">
              <a:buClr>
                <a:srgbClr val="308ECD"/>
              </a:buClr>
              <a:buSzPct val="130000"/>
              <a:buFont typeface="Wingdings" charset="2"/>
              <a:buChar char="§"/>
              <a:defRPr sz="1800" b="0" i="0">
                <a:latin typeface="Tahoma"/>
                <a:cs typeface="Tahoma"/>
              </a:defRPr>
            </a:lvl3pPr>
            <a:lvl4pPr marL="1600200" indent="-228600">
              <a:buClr>
                <a:srgbClr val="308ECD"/>
              </a:buClr>
              <a:buSzPct val="130000"/>
              <a:buFont typeface="Wingdings" charset="2"/>
              <a:buChar char="§"/>
              <a:defRPr sz="1800" b="0" i="0">
                <a:latin typeface="Tahoma"/>
                <a:cs typeface="Tahoma"/>
              </a:defRPr>
            </a:lvl4pPr>
            <a:lvl5pPr marL="2057400" indent="-228600">
              <a:buClr>
                <a:srgbClr val="308ECD"/>
              </a:buClr>
              <a:buSzPct val="130000"/>
              <a:buFont typeface="Wingdings" charset="2"/>
              <a:buChar char="§"/>
              <a:defRPr sz="1800" b="0" i="0" baseline="0">
                <a:latin typeface="Tahoma"/>
                <a:cs typeface="Tahoma"/>
              </a:defRPr>
            </a:lvl5pPr>
          </a:lstStyle>
          <a:p>
            <a:pPr lvl="0"/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description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981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000125"/>
            <a:ext cx="8218488" cy="500063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latin typeface="Tahoma"/>
                <a:cs typeface="Tahoma"/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916113"/>
            <a:ext cx="4038600" cy="421005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Tahoma"/>
                <a:cs typeface="Tahoma"/>
              </a:defRPr>
            </a:lvl1pPr>
            <a:lvl2pPr marL="742950" indent="-285750">
              <a:buSzPct val="130000"/>
              <a:buFont typeface="Wingdings" charset="2"/>
              <a:buChar char="§"/>
              <a:defRPr sz="1800" b="0" i="0">
                <a:latin typeface="Tahoma"/>
                <a:cs typeface="Tahoma"/>
              </a:defRPr>
            </a:lvl2pPr>
            <a:lvl3pPr marL="1143000" indent="-228600">
              <a:buClr>
                <a:srgbClr val="308ECD"/>
              </a:buClr>
              <a:buSzPct val="130000"/>
              <a:buFont typeface="Wingdings" charset="2"/>
              <a:buChar char="§"/>
              <a:defRPr sz="1800" b="0" i="0">
                <a:latin typeface="Tahoma"/>
                <a:cs typeface="Tahoma"/>
              </a:defRPr>
            </a:lvl3pPr>
            <a:lvl4pPr marL="1600200" indent="-228600">
              <a:buSzPct val="130000"/>
              <a:buFont typeface="Wingdings" charset="2"/>
              <a:buChar char="§"/>
              <a:defRPr sz="1800" b="0" i="0">
                <a:latin typeface="Tahoma"/>
                <a:cs typeface="Tahoma"/>
              </a:defRPr>
            </a:lvl4pPr>
            <a:lvl5pPr marL="2057400" indent="-228600">
              <a:buClr>
                <a:srgbClr val="308ECD"/>
              </a:buClr>
              <a:buSzPct val="130000"/>
              <a:buFont typeface="Wingdings" charset="2"/>
              <a:buChar char="§"/>
              <a:defRPr sz="1800" b="0" i="0" baseline="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First Layer</a:t>
            </a:r>
          </a:p>
          <a:p>
            <a:pPr lvl="1"/>
            <a:r>
              <a:rPr lang="de-DE" dirty="0" smtClean="0"/>
              <a:t>Second Layer</a:t>
            </a:r>
          </a:p>
          <a:p>
            <a:pPr lvl="2"/>
            <a:r>
              <a:rPr lang="de-DE" dirty="0" smtClean="0"/>
              <a:t>Third Layer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Layer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Layer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4644008" y="1916113"/>
            <a:ext cx="4031680" cy="4210050"/>
          </a:xfrm>
          <a:prstGeom prst="rect">
            <a:avLst/>
          </a:prstGeom>
        </p:spPr>
        <p:txBody>
          <a:bodyPr/>
          <a:lstStyle>
            <a:lvl1pPr>
              <a:defRPr sz="1800" b="0" i="0" baseline="0">
                <a:solidFill>
                  <a:schemeClr val="tx1"/>
                </a:solidFill>
                <a:latin typeface="Tahoma"/>
                <a:cs typeface="Tahoma"/>
              </a:defRPr>
            </a:lvl1pPr>
            <a:lvl2pPr marL="742950" indent="-285750">
              <a:buSzPct val="130000"/>
              <a:buFont typeface="Wingdings" charset="2"/>
              <a:buChar char="§"/>
              <a:defRPr sz="1800" b="0" i="0">
                <a:latin typeface="Tahoma"/>
                <a:cs typeface="Tahoma"/>
              </a:defRPr>
            </a:lvl2pPr>
            <a:lvl3pPr marL="1143000" indent="-228600">
              <a:buClr>
                <a:srgbClr val="308ECD"/>
              </a:buClr>
              <a:buSzPct val="130000"/>
              <a:buFont typeface="Wingdings" charset="2"/>
              <a:buChar char="§"/>
              <a:defRPr sz="1800" b="0" i="0">
                <a:latin typeface="Tahoma"/>
                <a:cs typeface="Tahoma"/>
              </a:defRPr>
            </a:lvl3pPr>
            <a:lvl4pPr marL="1600200" indent="-228600">
              <a:buSzPct val="130000"/>
              <a:buFont typeface="Wingdings" charset="2"/>
              <a:buChar char="§"/>
              <a:defRPr sz="1800" b="0" i="0">
                <a:latin typeface="Tahoma"/>
                <a:cs typeface="Tahoma"/>
              </a:defRPr>
            </a:lvl4pPr>
            <a:lvl5pPr marL="2057400" indent="-228600">
              <a:buClr>
                <a:srgbClr val="308ECD"/>
              </a:buClr>
              <a:buSzPct val="130000"/>
              <a:buFont typeface="Wingdings" charset="2"/>
              <a:buChar char="§"/>
              <a:defRPr sz="1800" b="0" i="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First Layer</a:t>
            </a:r>
          </a:p>
          <a:p>
            <a:pPr lvl="1"/>
            <a:r>
              <a:rPr lang="de-DE" dirty="0" smtClean="0"/>
              <a:t>Second Layer</a:t>
            </a:r>
          </a:p>
          <a:p>
            <a:pPr lvl="2"/>
            <a:r>
              <a:rPr lang="de-DE" dirty="0" smtClean="0"/>
              <a:t>Third Layer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Layer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Layer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670560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000125"/>
            <a:ext cx="8218488" cy="500063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latin typeface="Tahoma"/>
                <a:cs typeface="Tahoma"/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9811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981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CAFF1929-DE97-43E9-9337-7BE5F7C18DAF}" type="datetimeFigureOut">
              <a:rPr lang="el-GR" smtClean="0"/>
              <a:pPr/>
              <a:t>31/8/2012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291-0258-405B-A580-A2DEBEA505B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CAFF1929-DE97-43E9-9337-7BE5F7C18DAF}" type="datetimeFigureOut">
              <a:rPr lang="el-GR" smtClean="0"/>
              <a:pPr/>
              <a:t>31/8/2012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AC24291-0258-405B-A580-A2DEBEA505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CAFF1929-DE97-43E9-9337-7BE5F7C18DAF}" type="datetimeFigureOut">
              <a:rPr lang="el-GR" smtClean="0"/>
              <a:pPr/>
              <a:t>31/8/2012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291-0258-405B-A580-A2DEBEA505B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CAFF1929-DE97-43E9-9337-7BE5F7C18DAF}" type="datetimeFigureOut">
              <a:rPr lang="el-GR" smtClean="0"/>
              <a:pPr/>
              <a:t>31/8/2012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291-0258-405B-A580-A2DEBEA505B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CAFF1929-DE97-43E9-9337-7BE5F7C18DAF}" type="datetimeFigureOut">
              <a:rPr lang="el-GR" smtClean="0"/>
              <a:pPr/>
              <a:t>31/8/2012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291-0258-405B-A580-A2DEBEA505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CAFF1929-DE97-43E9-9337-7BE5F7C18DAF}" type="datetimeFigureOut">
              <a:rPr lang="el-GR" smtClean="0"/>
              <a:pPr/>
              <a:t>31/8/2012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291-0258-405B-A580-A2DEBEA505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CAFF1929-DE97-43E9-9337-7BE5F7C18DAF}" type="datetimeFigureOut">
              <a:rPr lang="el-GR" smtClean="0"/>
              <a:pPr/>
              <a:t>31/8/2012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291-0258-405B-A580-A2DEBEA505B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CAFF1929-DE97-43E9-9337-7BE5F7C18DAF}" type="datetimeFigureOut">
              <a:rPr lang="el-GR" smtClean="0"/>
              <a:pPr/>
              <a:t>31/8/2012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AC24291-0258-405B-A580-A2DEBEA505B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64294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57158" y="714356"/>
            <a:ext cx="8501122" cy="557216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AC24291-0258-405B-A580-A2DEBEA505B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liennummernplatzhalter 2"/>
          <p:cNvSpPr txBox="1">
            <a:spLocks/>
          </p:cNvSpPr>
          <p:nvPr userDrawn="1"/>
        </p:nvSpPr>
        <p:spPr>
          <a:xfrm>
            <a:off x="8501090" y="6500834"/>
            <a:ext cx="621432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chemeClr val="tx1">
                    <a:tint val="75000"/>
                  </a:schemeClr>
                </a:solidFill>
                <a:latin typeface="Tahoma"/>
                <a:ea typeface="ＭＳ Ｐゴシック" charset="0"/>
                <a:cs typeface="Tahom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DA17F04B-E560-8F43-BC27-B2C1EA768D19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695" r:id="rId13"/>
    <p:sldLayoutId id="2147483679" r:id="rId14"/>
    <p:sldLayoutId id="2147483690" r:id="rId15"/>
    <p:sldLayoutId id="2147483696" r:id="rId16"/>
    <p:sldLayoutId id="2147483688" r:id="rId17"/>
    <p:sldLayoutId id="2147483691" r:id="rId18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85786" y="3200400"/>
            <a:ext cx="7858180" cy="1600200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r>
              <a:rPr lang="en-US" sz="2000" dirty="0" err="1" smtClean="0"/>
              <a:t>Odysseas</a:t>
            </a:r>
            <a:r>
              <a:rPr lang="en-US" sz="2000" dirty="0" smtClean="0"/>
              <a:t> </a:t>
            </a:r>
            <a:r>
              <a:rPr lang="en-US" sz="2000" dirty="0" err="1" smtClean="0"/>
              <a:t>Papapetrou</a:t>
            </a:r>
            <a:r>
              <a:rPr lang="en-US" sz="2000" dirty="0" smtClean="0"/>
              <a:t>, </a:t>
            </a:r>
            <a:r>
              <a:rPr lang="en-US" sz="2000" dirty="0" err="1" smtClean="0"/>
              <a:t>Minos</a:t>
            </a:r>
            <a:r>
              <a:rPr lang="en-US" sz="2000" dirty="0" smtClean="0"/>
              <a:t> </a:t>
            </a:r>
            <a:r>
              <a:rPr lang="en-US" sz="2000" dirty="0" err="1" smtClean="0"/>
              <a:t>Garofalakis</a:t>
            </a:r>
            <a:r>
              <a:rPr lang="en-US" sz="2000" dirty="0" smtClean="0"/>
              <a:t>, </a:t>
            </a:r>
            <a:r>
              <a:rPr lang="en-US" sz="2000" dirty="0" err="1" smtClean="0"/>
              <a:t>Antonios</a:t>
            </a:r>
            <a:r>
              <a:rPr lang="en-US" sz="2000" dirty="0" smtClean="0"/>
              <a:t> </a:t>
            </a:r>
            <a:r>
              <a:rPr lang="en-US" sz="2000" dirty="0" err="1" smtClean="0"/>
              <a:t>Deligiannakis</a:t>
            </a:r>
            <a:endParaRPr lang="en-US" sz="2000" dirty="0" smtClean="0"/>
          </a:p>
          <a:p>
            <a:r>
              <a:rPr lang="en-US" sz="2000" dirty="0" err="1" smtClean="0"/>
              <a:t>SoftNet</a:t>
            </a:r>
            <a:r>
              <a:rPr lang="en-US" sz="2000" dirty="0" smtClean="0"/>
              <a:t> laboratory, Technical University of Crete, Greece</a:t>
            </a:r>
            <a:endParaRPr lang="el-GR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Sketch-based Querying of Distributed Sliding-window Data Streams</a:t>
            </a:r>
            <a:endParaRPr lang="el-GR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857892"/>
            <a:ext cx="4810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 descr="http://titan.softnet.tuc.gr:8080/softnet/images/lab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643446"/>
            <a:ext cx="2124075" cy="66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Rectangle 295"/>
          <p:cNvSpPr/>
          <p:nvPr/>
        </p:nvSpPr>
        <p:spPr>
          <a:xfrm>
            <a:off x="428596" y="2357430"/>
            <a:ext cx="3571900" cy="2857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142844" y="1628776"/>
            <a:ext cx="3925100" cy="4497388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Counters are sliding windows</a:t>
            </a:r>
          </a:p>
          <a:p>
            <a:pPr lvl="1"/>
            <a:r>
              <a:rPr lang="de-DE" dirty="0" smtClean="0"/>
              <a:t>Exponential histograms</a:t>
            </a:r>
          </a:p>
          <a:p>
            <a:pPr lvl="1"/>
            <a:r>
              <a:rPr lang="de-DE" dirty="0" smtClean="0"/>
              <a:t>Deterministic waves</a:t>
            </a:r>
          </a:p>
          <a:p>
            <a:pPr lvl="1"/>
            <a:r>
              <a:rPr lang="de-DE" dirty="0" smtClean="0"/>
              <a:t>Randomized waves</a:t>
            </a:r>
          </a:p>
          <a:p>
            <a:pPr lvl="1"/>
            <a:r>
              <a:rPr lang="de-DE" dirty="0" smtClean="0"/>
              <a:t>...</a:t>
            </a:r>
          </a:p>
          <a:p>
            <a:endParaRPr lang="de-DE" dirty="0" smtClean="0"/>
          </a:p>
          <a:p>
            <a:r>
              <a:rPr lang="de-DE" dirty="0" smtClean="0"/>
              <a:t>Updated and queried as with standard count-min sketches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ECM-sketches</a:t>
            </a:r>
            <a:endParaRPr lang="de-D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067944" y="1484784"/>
          <a:ext cx="4680520" cy="289832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5065"/>
                <a:gridCol w="585065"/>
                <a:gridCol w="585065"/>
                <a:gridCol w="585065"/>
                <a:gridCol w="585065"/>
                <a:gridCol w="585065"/>
                <a:gridCol w="585065"/>
                <a:gridCol w="585065"/>
              </a:tblGrid>
              <a:tr h="414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40" name="Group 239"/>
          <p:cNvGrpSpPr/>
          <p:nvPr/>
        </p:nvGrpSpPr>
        <p:grpSpPr>
          <a:xfrm>
            <a:off x="8172400" y="1628800"/>
            <a:ext cx="504056" cy="216024"/>
            <a:chOff x="8388424" y="2132856"/>
            <a:chExt cx="504056" cy="216024"/>
          </a:xfrm>
        </p:grpSpPr>
        <p:sp>
          <p:nvSpPr>
            <p:cNvPr id="10" name="Rectangle 9"/>
            <p:cNvSpPr/>
            <p:nvPr/>
          </p:nvSpPr>
          <p:spPr>
            <a:xfrm>
              <a:off x="8532440" y="213285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8388424" y="220486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388424" y="22768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/>
          <p:cNvGrpSpPr/>
          <p:nvPr/>
        </p:nvGrpSpPr>
        <p:grpSpPr>
          <a:xfrm>
            <a:off x="7596336" y="1628800"/>
            <a:ext cx="504056" cy="216024"/>
            <a:chOff x="7812360" y="2132856"/>
            <a:chExt cx="504056" cy="216024"/>
          </a:xfrm>
        </p:grpSpPr>
        <p:sp>
          <p:nvSpPr>
            <p:cNvPr id="17" name="Rectangle 16"/>
            <p:cNvSpPr/>
            <p:nvPr/>
          </p:nvSpPr>
          <p:spPr>
            <a:xfrm>
              <a:off x="7956376" y="213285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812360" y="220486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812360" y="22768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Group 241"/>
          <p:cNvGrpSpPr/>
          <p:nvPr/>
        </p:nvGrpSpPr>
        <p:grpSpPr>
          <a:xfrm>
            <a:off x="7020272" y="1628800"/>
            <a:ext cx="504056" cy="216024"/>
            <a:chOff x="7236296" y="2132856"/>
            <a:chExt cx="504056" cy="216024"/>
          </a:xfrm>
        </p:grpSpPr>
        <p:sp>
          <p:nvSpPr>
            <p:cNvPr id="25" name="Rectangle 24"/>
            <p:cNvSpPr/>
            <p:nvPr/>
          </p:nvSpPr>
          <p:spPr>
            <a:xfrm>
              <a:off x="7380312" y="213285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236296" y="220486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236296" y="22768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/>
        </p:nvGrpSpPr>
        <p:grpSpPr>
          <a:xfrm>
            <a:off x="6444208" y="1628800"/>
            <a:ext cx="504056" cy="216024"/>
            <a:chOff x="6660232" y="2132856"/>
            <a:chExt cx="504056" cy="216024"/>
          </a:xfrm>
        </p:grpSpPr>
        <p:sp>
          <p:nvSpPr>
            <p:cNvPr id="29" name="Rectangle 28"/>
            <p:cNvSpPr/>
            <p:nvPr/>
          </p:nvSpPr>
          <p:spPr>
            <a:xfrm>
              <a:off x="6804248" y="213285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660232" y="220486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60232" y="22768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>
            <a:off x="5868144" y="1628800"/>
            <a:ext cx="504056" cy="216024"/>
            <a:chOff x="6084168" y="2132856"/>
            <a:chExt cx="504056" cy="216024"/>
          </a:xfrm>
        </p:grpSpPr>
        <p:sp>
          <p:nvSpPr>
            <p:cNvPr id="33" name="Rectangle 32"/>
            <p:cNvSpPr/>
            <p:nvPr/>
          </p:nvSpPr>
          <p:spPr>
            <a:xfrm>
              <a:off x="6228184" y="213285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084168" y="220486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084168" y="22768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/>
        </p:nvGrpSpPr>
        <p:grpSpPr>
          <a:xfrm>
            <a:off x="5292080" y="1628800"/>
            <a:ext cx="504056" cy="216024"/>
            <a:chOff x="5508104" y="2132856"/>
            <a:chExt cx="504056" cy="216024"/>
          </a:xfrm>
        </p:grpSpPr>
        <p:sp>
          <p:nvSpPr>
            <p:cNvPr id="37" name="Rectangle 36"/>
            <p:cNvSpPr/>
            <p:nvPr/>
          </p:nvSpPr>
          <p:spPr>
            <a:xfrm>
              <a:off x="5652120" y="213285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5508104" y="220486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508104" y="22768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/>
        </p:nvGrpSpPr>
        <p:grpSpPr>
          <a:xfrm>
            <a:off x="4716016" y="1628800"/>
            <a:ext cx="504056" cy="216024"/>
            <a:chOff x="4932040" y="2132856"/>
            <a:chExt cx="504056" cy="216024"/>
          </a:xfrm>
        </p:grpSpPr>
        <p:sp>
          <p:nvSpPr>
            <p:cNvPr id="41" name="Rectangle 40"/>
            <p:cNvSpPr/>
            <p:nvPr/>
          </p:nvSpPr>
          <p:spPr>
            <a:xfrm>
              <a:off x="5076056" y="213285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4932040" y="220486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932040" y="22768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/>
        </p:nvGrpSpPr>
        <p:grpSpPr>
          <a:xfrm>
            <a:off x="4139952" y="1628800"/>
            <a:ext cx="504056" cy="216024"/>
            <a:chOff x="4355976" y="2132856"/>
            <a:chExt cx="504056" cy="216024"/>
          </a:xfrm>
        </p:grpSpPr>
        <p:sp>
          <p:nvSpPr>
            <p:cNvPr id="45" name="Rectangle 44"/>
            <p:cNvSpPr/>
            <p:nvPr/>
          </p:nvSpPr>
          <p:spPr>
            <a:xfrm>
              <a:off x="4499992" y="213285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4355976" y="220486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355976" y="22768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/>
        </p:nvGrpSpPr>
        <p:grpSpPr>
          <a:xfrm>
            <a:off x="8172400" y="1988840"/>
            <a:ext cx="504056" cy="216024"/>
            <a:chOff x="8388424" y="2492896"/>
            <a:chExt cx="504056" cy="216024"/>
          </a:xfrm>
        </p:grpSpPr>
        <p:sp>
          <p:nvSpPr>
            <p:cNvPr id="49" name="Rectangle 48"/>
            <p:cNvSpPr/>
            <p:nvPr/>
          </p:nvSpPr>
          <p:spPr>
            <a:xfrm>
              <a:off x="8532440" y="249289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8388424" y="256490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388424" y="263691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/>
        </p:nvGrpSpPr>
        <p:grpSpPr>
          <a:xfrm>
            <a:off x="8172400" y="2420888"/>
            <a:ext cx="504056" cy="216024"/>
            <a:chOff x="8388424" y="2924944"/>
            <a:chExt cx="504056" cy="216024"/>
          </a:xfrm>
        </p:grpSpPr>
        <p:sp>
          <p:nvSpPr>
            <p:cNvPr id="53" name="Rectangle 52"/>
            <p:cNvSpPr/>
            <p:nvPr/>
          </p:nvSpPr>
          <p:spPr>
            <a:xfrm>
              <a:off x="8532440" y="2924944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8388424" y="29969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388424" y="306896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>
            <a:off x="8172400" y="2852936"/>
            <a:ext cx="504056" cy="216024"/>
            <a:chOff x="8388424" y="3356992"/>
            <a:chExt cx="504056" cy="216024"/>
          </a:xfrm>
        </p:grpSpPr>
        <p:sp>
          <p:nvSpPr>
            <p:cNvPr id="57" name="Rectangle 56"/>
            <p:cNvSpPr/>
            <p:nvPr/>
          </p:nvSpPr>
          <p:spPr>
            <a:xfrm>
              <a:off x="8532440" y="335699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8388424" y="342900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388424" y="350100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/>
        </p:nvGrpSpPr>
        <p:grpSpPr>
          <a:xfrm>
            <a:off x="8172400" y="3212976"/>
            <a:ext cx="504056" cy="216024"/>
            <a:chOff x="8388424" y="3717032"/>
            <a:chExt cx="504056" cy="216024"/>
          </a:xfrm>
        </p:grpSpPr>
        <p:sp>
          <p:nvSpPr>
            <p:cNvPr id="61" name="Rectangle 60"/>
            <p:cNvSpPr/>
            <p:nvPr/>
          </p:nvSpPr>
          <p:spPr>
            <a:xfrm>
              <a:off x="8532440" y="371703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8388424" y="378904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388424" y="386104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/>
        </p:nvGrpSpPr>
        <p:grpSpPr>
          <a:xfrm>
            <a:off x="8172400" y="3645024"/>
            <a:ext cx="504056" cy="216024"/>
            <a:chOff x="8388424" y="4149080"/>
            <a:chExt cx="504056" cy="216024"/>
          </a:xfrm>
        </p:grpSpPr>
        <p:sp>
          <p:nvSpPr>
            <p:cNvPr id="65" name="Rectangle 64"/>
            <p:cNvSpPr/>
            <p:nvPr/>
          </p:nvSpPr>
          <p:spPr>
            <a:xfrm>
              <a:off x="8532440" y="4149080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8388424" y="422108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388424" y="429309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Group 252"/>
          <p:cNvGrpSpPr/>
          <p:nvPr/>
        </p:nvGrpSpPr>
        <p:grpSpPr>
          <a:xfrm>
            <a:off x="8172400" y="4077072"/>
            <a:ext cx="504056" cy="216024"/>
            <a:chOff x="8388424" y="4581128"/>
            <a:chExt cx="504056" cy="216024"/>
          </a:xfrm>
        </p:grpSpPr>
        <p:sp>
          <p:nvSpPr>
            <p:cNvPr id="69" name="Rectangle 68"/>
            <p:cNvSpPr/>
            <p:nvPr/>
          </p:nvSpPr>
          <p:spPr>
            <a:xfrm>
              <a:off x="8532440" y="4581128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8388424" y="465313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8388424" y="472514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Group 253"/>
          <p:cNvGrpSpPr/>
          <p:nvPr/>
        </p:nvGrpSpPr>
        <p:grpSpPr>
          <a:xfrm>
            <a:off x="7596336" y="1988840"/>
            <a:ext cx="504056" cy="216024"/>
            <a:chOff x="7812360" y="2492896"/>
            <a:chExt cx="504056" cy="216024"/>
          </a:xfrm>
        </p:grpSpPr>
        <p:sp>
          <p:nvSpPr>
            <p:cNvPr id="73" name="Rectangle 72"/>
            <p:cNvSpPr/>
            <p:nvPr/>
          </p:nvSpPr>
          <p:spPr>
            <a:xfrm>
              <a:off x="7956376" y="249289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7812360" y="256490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812360" y="263691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Group 254"/>
          <p:cNvGrpSpPr/>
          <p:nvPr/>
        </p:nvGrpSpPr>
        <p:grpSpPr>
          <a:xfrm>
            <a:off x="7596336" y="2420888"/>
            <a:ext cx="504056" cy="216024"/>
            <a:chOff x="7812360" y="2924944"/>
            <a:chExt cx="504056" cy="216024"/>
          </a:xfrm>
        </p:grpSpPr>
        <p:sp>
          <p:nvSpPr>
            <p:cNvPr id="77" name="Rectangle 76"/>
            <p:cNvSpPr/>
            <p:nvPr/>
          </p:nvSpPr>
          <p:spPr>
            <a:xfrm>
              <a:off x="7956376" y="2924944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7812360" y="29969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7812360" y="306896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" name="Group 255"/>
          <p:cNvGrpSpPr/>
          <p:nvPr/>
        </p:nvGrpSpPr>
        <p:grpSpPr>
          <a:xfrm>
            <a:off x="7596336" y="2852936"/>
            <a:ext cx="504056" cy="216024"/>
            <a:chOff x="7812360" y="3356992"/>
            <a:chExt cx="504056" cy="216024"/>
          </a:xfrm>
        </p:grpSpPr>
        <p:sp>
          <p:nvSpPr>
            <p:cNvPr id="81" name="Rectangle 80"/>
            <p:cNvSpPr/>
            <p:nvPr/>
          </p:nvSpPr>
          <p:spPr>
            <a:xfrm>
              <a:off x="7956376" y="335699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7812360" y="342900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7812360" y="350100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7" name="Group 256"/>
          <p:cNvGrpSpPr/>
          <p:nvPr/>
        </p:nvGrpSpPr>
        <p:grpSpPr>
          <a:xfrm>
            <a:off x="7596336" y="3212976"/>
            <a:ext cx="504056" cy="216024"/>
            <a:chOff x="7812360" y="3717032"/>
            <a:chExt cx="504056" cy="216024"/>
          </a:xfrm>
        </p:grpSpPr>
        <p:sp>
          <p:nvSpPr>
            <p:cNvPr id="85" name="Rectangle 84"/>
            <p:cNvSpPr/>
            <p:nvPr/>
          </p:nvSpPr>
          <p:spPr>
            <a:xfrm>
              <a:off x="7956376" y="371703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7812360" y="378904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812360" y="386104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oup 257"/>
          <p:cNvGrpSpPr/>
          <p:nvPr/>
        </p:nvGrpSpPr>
        <p:grpSpPr>
          <a:xfrm>
            <a:off x="7596336" y="3645024"/>
            <a:ext cx="504056" cy="216024"/>
            <a:chOff x="7812360" y="4149080"/>
            <a:chExt cx="504056" cy="216024"/>
          </a:xfrm>
        </p:grpSpPr>
        <p:sp>
          <p:nvSpPr>
            <p:cNvPr id="89" name="Rectangle 88"/>
            <p:cNvSpPr/>
            <p:nvPr/>
          </p:nvSpPr>
          <p:spPr>
            <a:xfrm>
              <a:off x="7956376" y="4149080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7812360" y="422108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7812360" y="429309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Group 258"/>
          <p:cNvGrpSpPr/>
          <p:nvPr/>
        </p:nvGrpSpPr>
        <p:grpSpPr>
          <a:xfrm>
            <a:off x="7596336" y="4077072"/>
            <a:ext cx="504056" cy="216024"/>
            <a:chOff x="7812360" y="4581128"/>
            <a:chExt cx="504056" cy="216024"/>
          </a:xfrm>
        </p:grpSpPr>
        <p:sp>
          <p:nvSpPr>
            <p:cNvPr id="93" name="Rectangle 92"/>
            <p:cNvSpPr/>
            <p:nvPr/>
          </p:nvSpPr>
          <p:spPr>
            <a:xfrm>
              <a:off x="7956376" y="4581128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7812360" y="465313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7812360" y="472514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0" name="Group 259"/>
          <p:cNvGrpSpPr/>
          <p:nvPr/>
        </p:nvGrpSpPr>
        <p:grpSpPr>
          <a:xfrm>
            <a:off x="7020272" y="1988840"/>
            <a:ext cx="504056" cy="216024"/>
            <a:chOff x="7236296" y="2492896"/>
            <a:chExt cx="504056" cy="216024"/>
          </a:xfrm>
        </p:grpSpPr>
        <p:sp>
          <p:nvSpPr>
            <p:cNvPr id="97" name="Rectangle 96"/>
            <p:cNvSpPr/>
            <p:nvPr/>
          </p:nvSpPr>
          <p:spPr>
            <a:xfrm>
              <a:off x="7380312" y="249289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7236296" y="256490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7236296" y="263691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260"/>
          <p:cNvGrpSpPr/>
          <p:nvPr/>
        </p:nvGrpSpPr>
        <p:grpSpPr>
          <a:xfrm>
            <a:off x="7020272" y="2420888"/>
            <a:ext cx="504056" cy="216024"/>
            <a:chOff x="7236296" y="2924944"/>
            <a:chExt cx="504056" cy="216024"/>
          </a:xfrm>
        </p:grpSpPr>
        <p:sp>
          <p:nvSpPr>
            <p:cNvPr id="101" name="Rectangle 100"/>
            <p:cNvSpPr/>
            <p:nvPr/>
          </p:nvSpPr>
          <p:spPr>
            <a:xfrm>
              <a:off x="7380312" y="2924944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7236296" y="29969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236296" y="306896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2" name="Group 261"/>
          <p:cNvGrpSpPr/>
          <p:nvPr/>
        </p:nvGrpSpPr>
        <p:grpSpPr>
          <a:xfrm>
            <a:off x="7020272" y="2852936"/>
            <a:ext cx="504056" cy="216024"/>
            <a:chOff x="7236296" y="3356992"/>
            <a:chExt cx="504056" cy="216024"/>
          </a:xfrm>
        </p:grpSpPr>
        <p:sp>
          <p:nvSpPr>
            <p:cNvPr id="105" name="Rectangle 104"/>
            <p:cNvSpPr/>
            <p:nvPr/>
          </p:nvSpPr>
          <p:spPr>
            <a:xfrm>
              <a:off x="7380312" y="335699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7236296" y="342900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236296" y="350100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3" name="Group 262"/>
          <p:cNvGrpSpPr/>
          <p:nvPr/>
        </p:nvGrpSpPr>
        <p:grpSpPr>
          <a:xfrm>
            <a:off x="7020272" y="3212976"/>
            <a:ext cx="504056" cy="216024"/>
            <a:chOff x="7236296" y="3717032"/>
            <a:chExt cx="504056" cy="216024"/>
          </a:xfrm>
        </p:grpSpPr>
        <p:sp>
          <p:nvSpPr>
            <p:cNvPr id="109" name="Rectangle 108"/>
            <p:cNvSpPr/>
            <p:nvPr/>
          </p:nvSpPr>
          <p:spPr>
            <a:xfrm>
              <a:off x="7380312" y="371703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7236296" y="378904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7236296" y="386104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4" name="Group 263"/>
          <p:cNvGrpSpPr/>
          <p:nvPr/>
        </p:nvGrpSpPr>
        <p:grpSpPr>
          <a:xfrm>
            <a:off x="7020272" y="3645024"/>
            <a:ext cx="504056" cy="216024"/>
            <a:chOff x="7236296" y="4149080"/>
            <a:chExt cx="504056" cy="216024"/>
          </a:xfrm>
        </p:grpSpPr>
        <p:sp>
          <p:nvSpPr>
            <p:cNvPr id="113" name="Rectangle 112"/>
            <p:cNvSpPr/>
            <p:nvPr/>
          </p:nvSpPr>
          <p:spPr>
            <a:xfrm>
              <a:off x="7380312" y="4149080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7236296" y="422108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7236296" y="429309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5" name="Group 264"/>
          <p:cNvGrpSpPr/>
          <p:nvPr/>
        </p:nvGrpSpPr>
        <p:grpSpPr>
          <a:xfrm>
            <a:off x="7020272" y="4077072"/>
            <a:ext cx="504056" cy="216024"/>
            <a:chOff x="7236296" y="4581128"/>
            <a:chExt cx="504056" cy="216024"/>
          </a:xfrm>
        </p:grpSpPr>
        <p:sp>
          <p:nvSpPr>
            <p:cNvPr id="117" name="Rectangle 116"/>
            <p:cNvSpPr/>
            <p:nvPr/>
          </p:nvSpPr>
          <p:spPr>
            <a:xfrm>
              <a:off x="7380312" y="4581128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7236296" y="465313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7236296" y="472514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Group 265"/>
          <p:cNvGrpSpPr/>
          <p:nvPr/>
        </p:nvGrpSpPr>
        <p:grpSpPr>
          <a:xfrm>
            <a:off x="6444208" y="1988840"/>
            <a:ext cx="504056" cy="216024"/>
            <a:chOff x="6660232" y="2492896"/>
            <a:chExt cx="504056" cy="216024"/>
          </a:xfrm>
        </p:grpSpPr>
        <p:sp>
          <p:nvSpPr>
            <p:cNvPr id="121" name="Rectangle 120"/>
            <p:cNvSpPr/>
            <p:nvPr/>
          </p:nvSpPr>
          <p:spPr>
            <a:xfrm>
              <a:off x="6804248" y="249289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6660232" y="256490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6660232" y="263691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7" name="Group 266"/>
          <p:cNvGrpSpPr/>
          <p:nvPr/>
        </p:nvGrpSpPr>
        <p:grpSpPr>
          <a:xfrm>
            <a:off x="6444208" y="2420888"/>
            <a:ext cx="504056" cy="216024"/>
            <a:chOff x="6660232" y="2924944"/>
            <a:chExt cx="504056" cy="216024"/>
          </a:xfrm>
        </p:grpSpPr>
        <p:sp>
          <p:nvSpPr>
            <p:cNvPr id="125" name="Rectangle 124"/>
            <p:cNvSpPr/>
            <p:nvPr/>
          </p:nvSpPr>
          <p:spPr>
            <a:xfrm>
              <a:off x="6804248" y="2924944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6660232" y="29969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6660232" y="306896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/>
          <p:cNvGrpSpPr/>
          <p:nvPr/>
        </p:nvGrpSpPr>
        <p:grpSpPr>
          <a:xfrm>
            <a:off x="6444208" y="2852936"/>
            <a:ext cx="504056" cy="216024"/>
            <a:chOff x="6660232" y="3356992"/>
            <a:chExt cx="504056" cy="216024"/>
          </a:xfrm>
        </p:grpSpPr>
        <p:sp>
          <p:nvSpPr>
            <p:cNvPr id="129" name="Rectangle 128"/>
            <p:cNvSpPr/>
            <p:nvPr/>
          </p:nvSpPr>
          <p:spPr>
            <a:xfrm>
              <a:off x="6804248" y="335699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6660232" y="342900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660232" y="350100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Group 268"/>
          <p:cNvGrpSpPr/>
          <p:nvPr/>
        </p:nvGrpSpPr>
        <p:grpSpPr>
          <a:xfrm>
            <a:off x="6444208" y="3212976"/>
            <a:ext cx="504056" cy="216024"/>
            <a:chOff x="6660232" y="3717032"/>
            <a:chExt cx="504056" cy="216024"/>
          </a:xfrm>
        </p:grpSpPr>
        <p:sp>
          <p:nvSpPr>
            <p:cNvPr id="133" name="Rectangle 132"/>
            <p:cNvSpPr/>
            <p:nvPr/>
          </p:nvSpPr>
          <p:spPr>
            <a:xfrm>
              <a:off x="6804248" y="371703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6660232" y="378904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6660232" y="386104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0" name="Group 269"/>
          <p:cNvGrpSpPr/>
          <p:nvPr/>
        </p:nvGrpSpPr>
        <p:grpSpPr>
          <a:xfrm>
            <a:off x="6444208" y="3645024"/>
            <a:ext cx="504056" cy="216024"/>
            <a:chOff x="6660232" y="4149080"/>
            <a:chExt cx="504056" cy="216024"/>
          </a:xfrm>
        </p:grpSpPr>
        <p:sp>
          <p:nvSpPr>
            <p:cNvPr id="137" name="Rectangle 136"/>
            <p:cNvSpPr/>
            <p:nvPr/>
          </p:nvSpPr>
          <p:spPr>
            <a:xfrm>
              <a:off x="6804248" y="4149080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6660232" y="422108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6660232" y="429309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Group 270"/>
          <p:cNvGrpSpPr/>
          <p:nvPr/>
        </p:nvGrpSpPr>
        <p:grpSpPr>
          <a:xfrm>
            <a:off x="6444208" y="4077072"/>
            <a:ext cx="504056" cy="216024"/>
            <a:chOff x="6660232" y="4581128"/>
            <a:chExt cx="504056" cy="216024"/>
          </a:xfrm>
        </p:grpSpPr>
        <p:sp>
          <p:nvSpPr>
            <p:cNvPr id="141" name="Rectangle 140"/>
            <p:cNvSpPr/>
            <p:nvPr/>
          </p:nvSpPr>
          <p:spPr>
            <a:xfrm>
              <a:off x="6804248" y="4581128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6660232" y="465313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6660232" y="472514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2" name="Group 271"/>
          <p:cNvGrpSpPr/>
          <p:nvPr/>
        </p:nvGrpSpPr>
        <p:grpSpPr>
          <a:xfrm>
            <a:off x="5868144" y="1988840"/>
            <a:ext cx="504056" cy="216024"/>
            <a:chOff x="6084168" y="2492896"/>
            <a:chExt cx="504056" cy="216024"/>
          </a:xfrm>
        </p:grpSpPr>
        <p:sp>
          <p:nvSpPr>
            <p:cNvPr id="145" name="Rectangle 144"/>
            <p:cNvSpPr/>
            <p:nvPr/>
          </p:nvSpPr>
          <p:spPr>
            <a:xfrm>
              <a:off x="6228184" y="249289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6084168" y="256490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6084168" y="263691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3" name="Group 272"/>
          <p:cNvGrpSpPr/>
          <p:nvPr/>
        </p:nvGrpSpPr>
        <p:grpSpPr>
          <a:xfrm>
            <a:off x="5868144" y="2420888"/>
            <a:ext cx="504056" cy="216024"/>
            <a:chOff x="6084168" y="2924944"/>
            <a:chExt cx="504056" cy="216024"/>
          </a:xfrm>
        </p:grpSpPr>
        <p:sp>
          <p:nvSpPr>
            <p:cNvPr id="149" name="Rectangle 148"/>
            <p:cNvSpPr/>
            <p:nvPr/>
          </p:nvSpPr>
          <p:spPr>
            <a:xfrm>
              <a:off x="6228184" y="2924944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>
              <a:off x="6084168" y="29969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6084168" y="306896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5868144" y="2852936"/>
            <a:ext cx="504056" cy="216024"/>
            <a:chOff x="6084168" y="3356992"/>
            <a:chExt cx="504056" cy="216024"/>
          </a:xfrm>
        </p:grpSpPr>
        <p:sp>
          <p:nvSpPr>
            <p:cNvPr id="153" name="Rectangle 152"/>
            <p:cNvSpPr/>
            <p:nvPr/>
          </p:nvSpPr>
          <p:spPr>
            <a:xfrm>
              <a:off x="6228184" y="335699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/>
            <p:cNvCxnSpPr/>
            <p:nvPr/>
          </p:nvCxnSpPr>
          <p:spPr>
            <a:xfrm>
              <a:off x="6084168" y="342900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6084168" y="350100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5" name="Group 274"/>
          <p:cNvGrpSpPr/>
          <p:nvPr/>
        </p:nvGrpSpPr>
        <p:grpSpPr>
          <a:xfrm>
            <a:off x="5868144" y="3212976"/>
            <a:ext cx="504056" cy="216024"/>
            <a:chOff x="6084168" y="3717032"/>
            <a:chExt cx="504056" cy="216024"/>
          </a:xfrm>
        </p:grpSpPr>
        <p:sp>
          <p:nvSpPr>
            <p:cNvPr id="157" name="Rectangle 156"/>
            <p:cNvSpPr/>
            <p:nvPr/>
          </p:nvSpPr>
          <p:spPr>
            <a:xfrm>
              <a:off x="6228184" y="371703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Connector 157"/>
            <p:cNvCxnSpPr/>
            <p:nvPr/>
          </p:nvCxnSpPr>
          <p:spPr>
            <a:xfrm>
              <a:off x="6084168" y="378904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6084168" y="386104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 275"/>
          <p:cNvGrpSpPr/>
          <p:nvPr/>
        </p:nvGrpSpPr>
        <p:grpSpPr>
          <a:xfrm>
            <a:off x="5868144" y="3645024"/>
            <a:ext cx="504056" cy="216024"/>
            <a:chOff x="6084168" y="4149080"/>
            <a:chExt cx="504056" cy="216024"/>
          </a:xfrm>
        </p:grpSpPr>
        <p:sp>
          <p:nvSpPr>
            <p:cNvPr id="161" name="Rectangle 160"/>
            <p:cNvSpPr/>
            <p:nvPr/>
          </p:nvSpPr>
          <p:spPr>
            <a:xfrm>
              <a:off x="6228184" y="4149080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2" name="Straight Connector 161"/>
            <p:cNvCxnSpPr/>
            <p:nvPr/>
          </p:nvCxnSpPr>
          <p:spPr>
            <a:xfrm>
              <a:off x="6084168" y="422108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6084168" y="429309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Group 276"/>
          <p:cNvGrpSpPr/>
          <p:nvPr/>
        </p:nvGrpSpPr>
        <p:grpSpPr>
          <a:xfrm>
            <a:off x="5868144" y="4077072"/>
            <a:ext cx="504056" cy="216024"/>
            <a:chOff x="6084168" y="4581128"/>
            <a:chExt cx="504056" cy="216024"/>
          </a:xfrm>
        </p:grpSpPr>
        <p:sp>
          <p:nvSpPr>
            <p:cNvPr id="165" name="Rectangle 164"/>
            <p:cNvSpPr/>
            <p:nvPr/>
          </p:nvSpPr>
          <p:spPr>
            <a:xfrm>
              <a:off x="6228184" y="4581128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6084168" y="465313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6084168" y="472514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Group 277"/>
          <p:cNvGrpSpPr/>
          <p:nvPr/>
        </p:nvGrpSpPr>
        <p:grpSpPr>
          <a:xfrm>
            <a:off x="5292080" y="1988840"/>
            <a:ext cx="504056" cy="216024"/>
            <a:chOff x="5508104" y="2492896"/>
            <a:chExt cx="504056" cy="216024"/>
          </a:xfrm>
        </p:grpSpPr>
        <p:sp>
          <p:nvSpPr>
            <p:cNvPr id="169" name="Rectangle 168"/>
            <p:cNvSpPr/>
            <p:nvPr/>
          </p:nvSpPr>
          <p:spPr>
            <a:xfrm>
              <a:off x="5652120" y="249289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5508104" y="256490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508104" y="263691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/>
        </p:nvGrpSpPr>
        <p:grpSpPr>
          <a:xfrm>
            <a:off x="5292080" y="2420888"/>
            <a:ext cx="504056" cy="216024"/>
            <a:chOff x="5508104" y="2924944"/>
            <a:chExt cx="504056" cy="216024"/>
          </a:xfrm>
        </p:grpSpPr>
        <p:sp>
          <p:nvSpPr>
            <p:cNvPr id="173" name="Rectangle 172"/>
            <p:cNvSpPr/>
            <p:nvPr/>
          </p:nvSpPr>
          <p:spPr>
            <a:xfrm>
              <a:off x="5652120" y="2924944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4" name="Straight Connector 173"/>
            <p:cNvCxnSpPr/>
            <p:nvPr/>
          </p:nvCxnSpPr>
          <p:spPr>
            <a:xfrm>
              <a:off x="5508104" y="29969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5508104" y="306896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5292080" y="2852936"/>
            <a:ext cx="504056" cy="216024"/>
            <a:chOff x="5508104" y="3356992"/>
            <a:chExt cx="504056" cy="216024"/>
          </a:xfrm>
        </p:grpSpPr>
        <p:sp>
          <p:nvSpPr>
            <p:cNvPr id="177" name="Rectangle 176"/>
            <p:cNvSpPr/>
            <p:nvPr/>
          </p:nvSpPr>
          <p:spPr>
            <a:xfrm>
              <a:off x="5652120" y="335699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Straight Connector 177"/>
            <p:cNvCxnSpPr/>
            <p:nvPr/>
          </p:nvCxnSpPr>
          <p:spPr>
            <a:xfrm>
              <a:off x="5508104" y="342900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5508104" y="350100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/>
        </p:nvGrpSpPr>
        <p:grpSpPr>
          <a:xfrm>
            <a:off x="5292080" y="3212976"/>
            <a:ext cx="504056" cy="216024"/>
            <a:chOff x="5508104" y="3717032"/>
            <a:chExt cx="504056" cy="216024"/>
          </a:xfrm>
        </p:grpSpPr>
        <p:sp>
          <p:nvSpPr>
            <p:cNvPr id="181" name="Rectangle 180"/>
            <p:cNvSpPr/>
            <p:nvPr/>
          </p:nvSpPr>
          <p:spPr>
            <a:xfrm>
              <a:off x="5652120" y="371703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Connector 181"/>
            <p:cNvCxnSpPr/>
            <p:nvPr/>
          </p:nvCxnSpPr>
          <p:spPr>
            <a:xfrm>
              <a:off x="5508104" y="378904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5508104" y="386104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/>
        </p:nvGrpSpPr>
        <p:grpSpPr>
          <a:xfrm>
            <a:off x="5292080" y="3645024"/>
            <a:ext cx="504056" cy="216024"/>
            <a:chOff x="5508104" y="4149080"/>
            <a:chExt cx="504056" cy="216024"/>
          </a:xfrm>
        </p:grpSpPr>
        <p:sp>
          <p:nvSpPr>
            <p:cNvPr id="185" name="Rectangle 184"/>
            <p:cNvSpPr/>
            <p:nvPr/>
          </p:nvSpPr>
          <p:spPr>
            <a:xfrm>
              <a:off x="5652120" y="4149080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6" name="Straight Connector 185"/>
            <p:cNvCxnSpPr/>
            <p:nvPr/>
          </p:nvCxnSpPr>
          <p:spPr>
            <a:xfrm>
              <a:off x="5508104" y="422108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5508104" y="429309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/>
        </p:nvGrpSpPr>
        <p:grpSpPr>
          <a:xfrm>
            <a:off x="5292080" y="4077072"/>
            <a:ext cx="504056" cy="216024"/>
            <a:chOff x="5508104" y="4581128"/>
            <a:chExt cx="504056" cy="216024"/>
          </a:xfrm>
        </p:grpSpPr>
        <p:sp>
          <p:nvSpPr>
            <p:cNvPr id="189" name="Rectangle 188"/>
            <p:cNvSpPr/>
            <p:nvPr/>
          </p:nvSpPr>
          <p:spPr>
            <a:xfrm>
              <a:off x="5652120" y="4581128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/>
            <p:cNvCxnSpPr/>
            <p:nvPr/>
          </p:nvCxnSpPr>
          <p:spPr>
            <a:xfrm>
              <a:off x="5508104" y="465313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5508104" y="472514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/>
        </p:nvGrpSpPr>
        <p:grpSpPr>
          <a:xfrm>
            <a:off x="4716016" y="1988840"/>
            <a:ext cx="504056" cy="216024"/>
            <a:chOff x="4932040" y="2492896"/>
            <a:chExt cx="504056" cy="216024"/>
          </a:xfrm>
        </p:grpSpPr>
        <p:sp>
          <p:nvSpPr>
            <p:cNvPr id="193" name="Rectangle 192"/>
            <p:cNvSpPr/>
            <p:nvPr/>
          </p:nvSpPr>
          <p:spPr>
            <a:xfrm>
              <a:off x="5076056" y="249289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193"/>
            <p:cNvCxnSpPr/>
            <p:nvPr/>
          </p:nvCxnSpPr>
          <p:spPr>
            <a:xfrm>
              <a:off x="4932040" y="256490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4932040" y="263691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/>
        </p:nvGrpSpPr>
        <p:grpSpPr>
          <a:xfrm>
            <a:off x="4716016" y="2420888"/>
            <a:ext cx="504056" cy="216024"/>
            <a:chOff x="4932040" y="2924944"/>
            <a:chExt cx="504056" cy="216024"/>
          </a:xfrm>
        </p:grpSpPr>
        <p:sp>
          <p:nvSpPr>
            <p:cNvPr id="197" name="Rectangle 196"/>
            <p:cNvSpPr/>
            <p:nvPr/>
          </p:nvSpPr>
          <p:spPr>
            <a:xfrm>
              <a:off x="5076056" y="2924944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8" name="Straight Connector 197"/>
            <p:cNvCxnSpPr/>
            <p:nvPr/>
          </p:nvCxnSpPr>
          <p:spPr>
            <a:xfrm>
              <a:off x="4932040" y="29969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4932040" y="306896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/>
        </p:nvGrpSpPr>
        <p:grpSpPr>
          <a:xfrm>
            <a:off x="4716016" y="2852936"/>
            <a:ext cx="504056" cy="216024"/>
            <a:chOff x="4932040" y="3356992"/>
            <a:chExt cx="504056" cy="216024"/>
          </a:xfrm>
        </p:grpSpPr>
        <p:sp>
          <p:nvSpPr>
            <p:cNvPr id="201" name="Rectangle 200"/>
            <p:cNvSpPr/>
            <p:nvPr/>
          </p:nvSpPr>
          <p:spPr>
            <a:xfrm>
              <a:off x="5076056" y="335699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2" name="Straight Connector 201"/>
            <p:cNvCxnSpPr/>
            <p:nvPr/>
          </p:nvCxnSpPr>
          <p:spPr>
            <a:xfrm>
              <a:off x="4932040" y="342900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4932040" y="350100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/>
        </p:nvGrpSpPr>
        <p:grpSpPr>
          <a:xfrm>
            <a:off x="4716016" y="3212976"/>
            <a:ext cx="504056" cy="216024"/>
            <a:chOff x="4932040" y="3717032"/>
            <a:chExt cx="504056" cy="216024"/>
          </a:xfrm>
        </p:grpSpPr>
        <p:sp>
          <p:nvSpPr>
            <p:cNvPr id="205" name="Rectangle 204"/>
            <p:cNvSpPr/>
            <p:nvPr/>
          </p:nvSpPr>
          <p:spPr>
            <a:xfrm>
              <a:off x="5076056" y="371703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6" name="Straight Connector 205"/>
            <p:cNvCxnSpPr/>
            <p:nvPr/>
          </p:nvCxnSpPr>
          <p:spPr>
            <a:xfrm>
              <a:off x="4932040" y="378904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4932040" y="386104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4716016" y="3645024"/>
            <a:ext cx="504056" cy="216024"/>
            <a:chOff x="4932040" y="4149080"/>
            <a:chExt cx="504056" cy="216024"/>
          </a:xfrm>
        </p:grpSpPr>
        <p:sp>
          <p:nvSpPr>
            <p:cNvPr id="209" name="Rectangle 208"/>
            <p:cNvSpPr/>
            <p:nvPr/>
          </p:nvSpPr>
          <p:spPr>
            <a:xfrm>
              <a:off x="5076056" y="4149080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0" name="Straight Connector 209"/>
            <p:cNvCxnSpPr/>
            <p:nvPr/>
          </p:nvCxnSpPr>
          <p:spPr>
            <a:xfrm>
              <a:off x="4932040" y="422108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4932040" y="429309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Group 288"/>
          <p:cNvGrpSpPr/>
          <p:nvPr/>
        </p:nvGrpSpPr>
        <p:grpSpPr>
          <a:xfrm>
            <a:off x="4716016" y="4077072"/>
            <a:ext cx="504056" cy="216024"/>
            <a:chOff x="4932040" y="4581128"/>
            <a:chExt cx="504056" cy="216024"/>
          </a:xfrm>
        </p:grpSpPr>
        <p:sp>
          <p:nvSpPr>
            <p:cNvPr id="213" name="Rectangle 212"/>
            <p:cNvSpPr/>
            <p:nvPr/>
          </p:nvSpPr>
          <p:spPr>
            <a:xfrm>
              <a:off x="5076056" y="4581128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Connector 213"/>
            <p:cNvCxnSpPr/>
            <p:nvPr/>
          </p:nvCxnSpPr>
          <p:spPr>
            <a:xfrm>
              <a:off x="4932040" y="465313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4932040" y="472514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0" name="Group 289"/>
          <p:cNvGrpSpPr/>
          <p:nvPr/>
        </p:nvGrpSpPr>
        <p:grpSpPr>
          <a:xfrm>
            <a:off x="4139952" y="1988840"/>
            <a:ext cx="504056" cy="216024"/>
            <a:chOff x="4355976" y="2492896"/>
            <a:chExt cx="504056" cy="216024"/>
          </a:xfrm>
        </p:grpSpPr>
        <p:sp>
          <p:nvSpPr>
            <p:cNvPr id="217" name="Rectangle 216"/>
            <p:cNvSpPr/>
            <p:nvPr/>
          </p:nvSpPr>
          <p:spPr>
            <a:xfrm>
              <a:off x="4499992" y="249289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8" name="Straight Connector 217"/>
            <p:cNvCxnSpPr/>
            <p:nvPr/>
          </p:nvCxnSpPr>
          <p:spPr>
            <a:xfrm>
              <a:off x="4355976" y="256490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4355976" y="263691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1" name="Group 290"/>
          <p:cNvGrpSpPr/>
          <p:nvPr/>
        </p:nvGrpSpPr>
        <p:grpSpPr>
          <a:xfrm>
            <a:off x="4139952" y="2420888"/>
            <a:ext cx="504056" cy="216024"/>
            <a:chOff x="4355976" y="2924944"/>
            <a:chExt cx="504056" cy="216024"/>
          </a:xfrm>
        </p:grpSpPr>
        <p:sp>
          <p:nvSpPr>
            <p:cNvPr id="221" name="Rectangle 220"/>
            <p:cNvSpPr/>
            <p:nvPr/>
          </p:nvSpPr>
          <p:spPr>
            <a:xfrm>
              <a:off x="4499992" y="2924944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2" name="Straight Connector 221"/>
            <p:cNvCxnSpPr/>
            <p:nvPr/>
          </p:nvCxnSpPr>
          <p:spPr>
            <a:xfrm>
              <a:off x="4355976" y="29969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4355976" y="306896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oup 291"/>
          <p:cNvGrpSpPr/>
          <p:nvPr/>
        </p:nvGrpSpPr>
        <p:grpSpPr>
          <a:xfrm>
            <a:off x="4139952" y="2852936"/>
            <a:ext cx="504056" cy="216024"/>
            <a:chOff x="4355976" y="3356992"/>
            <a:chExt cx="504056" cy="216024"/>
          </a:xfrm>
        </p:grpSpPr>
        <p:sp>
          <p:nvSpPr>
            <p:cNvPr id="225" name="Rectangle 224"/>
            <p:cNvSpPr/>
            <p:nvPr/>
          </p:nvSpPr>
          <p:spPr>
            <a:xfrm>
              <a:off x="4499992" y="335699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6" name="Straight Connector 225"/>
            <p:cNvCxnSpPr/>
            <p:nvPr/>
          </p:nvCxnSpPr>
          <p:spPr>
            <a:xfrm>
              <a:off x="4355976" y="342900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4355976" y="350100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3" name="Group 292"/>
          <p:cNvGrpSpPr/>
          <p:nvPr/>
        </p:nvGrpSpPr>
        <p:grpSpPr>
          <a:xfrm>
            <a:off x="4139952" y="3212976"/>
            <a:ext cx="504056" cy="216024"/>
            <a:chOff x="4355976" y="3717032"/>
            <a:chExt cx="504056" cy="216024"/>
          </a:xfrm>
        </p:grpSpPr>
        <p:sp>
          <p:nvSpPr>
            <p:cNvPr id="229" name="Rectangle 228"/>
            <p:cNvSpPr/>
            <p:nvPr/>
          </p:nvSpPr>
          <p:spPr>
            <a:xfrm>
              <a:off x="4499992" y="371703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0" name="Straight Connector 229"/>
            <p:cNvCxnSpPr/>
            <p:nvPr/>
          </p:nvCxnSpPr>
          <p:spPr>
            <a:xfrm>
              <a:off x="4355976" y="378904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4355976" y="386104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4" name="Group 293"/>
          <p:cNvGrpSpPr/>
          <p:nvPr/>
        </p:nvGrpSpPr>
        <p:grpSpPr>
          <a:xfrm>
            <a:off x="4139952" y="3645024"/>
            <a:ext cx="504056" cy="216024"/>
            <a:chOff x="4355976" y="4149080"/>
            <a:chExt cx="504056" cy="216024"/>
          </a:xfrm>
        </p:grpSpPr>
        <p:sp>
          <p:nvSpPr>
            <p:cNvPr id="233" name="Rectangle 232"/>
            <p:cNvSpPr/>
            <p:nvPr/>
          </p:nvSpPr>
          <p:spPr>
            <a:xfrm>
              <a:off x="4499992" y="4149080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4" name="Straight Connector 233"/>
            <p:cNvCxnSpPr/>
            <p:nvPr/>
          </p:nvCxnSpPr>
          <p:spPr>
            <a:xfrm>
              <a:off x="4355976" y="422108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4355976" y="429309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5" name="Group 294"/>
          <p:cNvGrpSpPr/>
          <p:nvPr/>
        </p:nvGrpSpPr>
        <p:grpSpPr>
          <a:xfrm>
            <a:off x="4139952" y="4077072"/>
            <a:ext cx="504056" cy="216024"/>
            <a:chOff x="4355976" y="4581128"/>
            <a:chExt cx="504056" cy="216024"/>
          </a:xfrm>
        </p:grpSpPr>
        <p:sp>
          <p:nvSpPr>
            <p:cNvPr id="237" name="Rectangle 236"/>
            <p:cNvSpPr/>
            <p:nvPr/>
          </p:nvSpPr>
          <p:spPr>
            <a:xfrm>
              <a:off x="4499992" y="4581128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8" name="Straight Connector 237"/>
            <p:cNvCxnSpPr/>
            <p:nvPr/>
          </p:nvCxnSpPr>
          <p:spPr>
            <a:xfrm>
              <a:off x="4355976" y="465313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4355976" y="472514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" name="TextBox 296"/>
          <p:cNvSpPr txBox="1"/>
          <p:nvPr/>
        </p:nvSpPr>
        <p:spPr>
          <a:xfrm>
            <a:off x="6012160" y="112474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w counters</a:t>
            </a:r>
          </a:p>
        </p:txBody>
      </p:sp>
      <p:sp>
        <p:nvSpPr>
          <p:cNvPr id="298" name="TextBox 297"/>
          <p:cNvSpPr txBox="1"/>
          <p:nvPr/>
        </p:nvSpPr>
        <p:spPr>
          <a:xfrm rot="5400000">
            <a:off x="8016127" y="2819389"/>
            <a:ext cx="1886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d hash functions</a:t>
            </a:r>
          </a:p>
        </p:txBody>
      </p:sp>
      <p:graphicFrame>
        <p:nvGraphicFramePr>
          <p:cNvPr id="349" name="Table 348"/>
          <p:cNvGraphicFramePr>
            <a:graphicFrameLocks noGrp="1"/>
          </p:cNvGraphicFramePr>
          <p:nvPr/>
        </p:nvGraphicFramePr>
        <p:xfrm>
          <a:off x="2987824" y="5013176"/>
          <a:ext cx="601216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864"/>
                <a:gridCol w="1202432"/>
                <a:gridCol w="1202432"/>
                <a:gridCol w="601216"/>
                <a:gridCol w="601216"/>
              </a:tblGrid>
              <a:tr h="286046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b</a:t>
                      </a:r>
                      <a:r>
                        <a:rPr lang="en-US" i="1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b</a:t>
                      </a:r>
                      <a:r>
                        <a:rPr lang="en-US" i="1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b</a:t>
                      </a:r>
                      <a:r>
                        <a:rPr lang="en-US" i="1" baseline="-25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b</a:t>
                      </a:r>
                      <a:r>
                        <a:rPr lang="en-US" i="1" baseline="-25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b</a:t>
                      </a:r>
                      <a:r>
                        <a:rPr lang="en-US" i="1" baseline="-25000" dirty="0" smtClean="0"/>
                        <a:t>5</a:t>
                      </a:r>
                      <a:endParaRPr lang="en-US" i="1" baseline="-25000" dirty="0"/>
                    </a:p>
                  </a:txBody>
                  <a:tcPr/>
                </a:tc>
              </a:tr>
              <a:tr h="2900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53" name="Straight Connector 352"/>
          <p:cNvCxnSpPr/>
          <p:nvPr/>
        </p:nvCxnSpPr>
        <p:spPr>
          <a:xfrm>
            <a:off x="7596336" y="4365104"/>
            <a:ext cx="136815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 flipH="1">
            <a:off x="2987824" y="4365104"/>
            <a:ext cx="4032448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2339752" y="5733256"/>
            <a:ext cx="6804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Time: 1                                                        27                        35                       42           47        51 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643602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Combine count-min sketches with sliding windows</a:t>
            </a:r>
          </a:p>
          <a:p>
            <a:pPr>
              <a:buNone/>
            </a:pPr>
            <a:r>
              <a:rPr lang="de-DE" dirty="0" smtClean="0"/>
              <a:t>Example: STREAM: (</a:t>
            </a:r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de-DE" dirty="0" smtClean="0"/>
              <a:t>,z), (</a:t>
            </a:r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r>
              <a:rPr lang="de-DE" dirty="0" smtClean="0"/>
              <a:t>, 6x), (</a:t>
            </a:r>
            <a:r>
              <a:rPr lang="en-US" dirty="0" smtClean="0"/>
              <a:t>t</a:t>
            </a:r>
            <a:r>
              <a:rPr lang="en-US" baseline="-25000" dirty="0" smtClean="0"/>
              <a:t>5</a:t>
            </a:r>
            <a:r>
              <a:rPr lang="de-DE" dirty="0" smtClean="0"/>
              <a:t>, y), ...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Error coming from both hash collisions and the sliding window counters estimation</a:t>
            </a:r>
          </a:p>
          <a:p>
            <a:r>
              <a:rPr lang="de-DE" dirty="0" smtClean="0"/>
              <a:t>Desired</a:t>
            </a:r>
            <a:r>
              <a:rPr lang="de-DE" i="1" dirty="0" smtClean="0"/>
              <a:t> </a:t>
            </a:r>
            <a:r>
              <a:rPr lang="el-GR" i="1" dirty="0" smtClean="0"/>
              <a:t>ε</a:t>
            </a:r>
            <a:r>
              <a:rPr lang="en-US" i="1" dirty="0" smtClean="0"/>
              <a:t> </a:t>
            </a:r>
            <a:r>
              <a:rPr lang="en-US" dirty="0" smtClean="0">
                <a:sym typeface="Wingdings" pitchFamily="2" charset="2"/>
              </a:rPr>
              <a:t> the algorithm chooses the optimal configuration (d, w, sliding window)</a:t>
            </a:r>
            <a:endParaRPr lang="de-DE" dirty="0" smtClean="0"/>
          </a:p>
          <a:p>
            <a:r>
              <a:rPr lang="de-DE" dirty="0" smtClean="0"/>
              <a:t>Total size depends on the sliding window structure (detailed analysis in the paper)</a:t>
            </a:r>
          </a:p>
          <a:p>
            <a:endParaRPr lang="de-DE" dirty="0" smtClean="0"/>
          </a:p>
          <a:p>
            <a:r>
              <a:rPr lang="de-DE" dirty="0" smtClean="0"/>
              <a:t>Challenge 1: Maintaining of data stream statistics over sliding windows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ECM-sketches</a:t>
            </a:r>
            <a:endParaRPr lang="de-D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067944" y="1571612"/>
          <a:ext cx="4680520" cy="289832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5065"/>
                <a:gridCol w="585065"/>
                <a:gridCol w="585065"/>
                <a:gridCol w="585065"/>
                <a:gridCol w="585065"/>
                <a:gridCol w="585065"/>
                <a:gridCol w="585065"/>
                <a:gridCol w="585065"/>
              </a:tblGrid>
              <a:tr h="414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239"/>
          <p:cNvGrpSpPr/>
          <p:nvPr/>
        </p:nvGrpSpPr>
        <p:grpSpPr>
          <a:xfrm>
            <a:off x="8172400" y="1715628"/>
            <a:ext cx="504056" cy="216024"/>
            <a:chOff x="8388424" y="2132856"/>
            <a:chExt cx="504056" cy="216024"/>
          </a:xfrm>
        </p:grpSpPr>
        <p:sp>
          <p:nvSpPr>
            <p:cNvPr id="10" name="Rectangle 9"/>
            <p:cNvSpPr/>
            <p:nvPr/>
          </p:nvSpPr>
          <p:spPr>
            <a:xfrm>
              <a:off x="8532440" y="213285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8388424" y="220486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388424" y="22768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40"/>
          <p:cNvGrpSpPr/>
          <p:nvPr/>
        </p:nvGrpSpPr>
        <p:grpSpPr>
          <a:xfrm>
            <a:off x="7596336" y="1715628"/>
            <a:ext cx="504056" cy="216024"/>
            <a:chOff x="7812360" y="2132856"/>
            <a:chExt cx="504056" cy="216024"/>
          </a:xfrm>
        </p:grpSpPr>
        <p:sp>
          <p:nvSpPr>
            <p:cNvPr id="17" name="Rectangle 16"/>
            <p:cNvSpPr/>
            <p:nvPr/>
          </p:nvSpPr>
          <p:spPr>
            <a:xfrm>
              <a:off x="7956376" y="213285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812360" y="220486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812360" y="22768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41"/>
          <p:cNvGrpSpPr/>
          <p:nvPr/>
        </p:nvGrpSpPr>
        <p:grpSpPr>
          <a:xfrm>
            <a:off x="7020272" y="1715628"/>
            <a:ext cx="504056" cy="216024"/>
            <a:chOff x="7236296" y="2132856"/>
            <a:chExt cx="504056" cy="216024"/>
          </a:xfrm>
        </p:grpSpPr>
        <p:sp>
          <p:nvSpPr>
            <p:cNvPr id="25" name="Rectangle 24"/>
            <p:cNvSpPr/>
            <p:nvPr/>
          </p:nvSpPr>
          <p:spPr>
            <a:xfrm>
              <a:off x="7380312" y="213285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236296" y="220486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236296" y="22768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42"/>
          <p:cNvGrpSpPr/>
          <p:nvPr/>
        </p:nvGrpSpPr>
        <p:grpSpPr>
          <a:xfrm>
            <a:off x="6444208" y="1715628"/>
            <a:ext cx="504056" cy="216024"/>
            <a:chOff x="6660232" y="2132856"/>
            <a:chExt cx="504056" cy="216024"/>
          </a:xfrm>
        </p:grpSpPr>
        <p:sp>
          <p:nvSpPr>
            <p:cNvPr id="29" name="Rectangle 28"/>
            <p:cNvSpPr/>
            <p:nvPr/>
          </p:nvSpPr>
          <p:spPr>
            <a:xfrm>
              <a:off x="6804248" y="213285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660232" y="220486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60232" y="22768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43"/>
          <p:cNvGrpSpPr/>
          <p:nvPr/>
        </p:nvGrpSpPr>
        <p:grpSpPr>
          <a:xfrm>
            <a:off x="5868144" y="1715628"/>
            <a:ext cx="504056" cy="216024"/>
            <a:chOff x="6084168" y="2132856"/>
            <a:chExt cx="504056" cy="216024"/>
          </a:xfrm>
        </p:grpSpPr>
        <p:sp>
          <p:nvSpPr>
            <p:cNvPr id="33" name="Rectangle 32"/>
            <p:cNvSpPr/>
            <p:nvPr/>
          </p:nvSpPr>
          <p:spPr>
            <a:xfrm>
              <a:off x="6228184" y="213285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084168" y="220486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084168" y="22768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44"/>
          <p:cNvGrpSpPr/>
          <p:nvPr/>
        </p:nvGrpSpPr>
        <p:grpSpPr>
          <a:xfrm>
            <a:off x="5292080" y="1715628"/>
            <a:ext cx="504056" cy="216024"/>
            <a:chOff x="5508104" y="2132856"/>
            <a:chExt cx="504056" cy="216024"/>
          </a:xfrm>
        </p:grpSpPr>
        <p:sp>
          <p:nvSpPr>
            <p:cNvPr id="37" name="Rectangle 36"/>
            <p:cNvSpPr/>
            <p:nvPr/>
          </p:nvSpPr>
          <p:spPr>
            <a:xfrm>
              <a:off x="5652120" y="213285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5508104" y="220486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508104" y="22768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245"/>
          <p:cNvGrpSpPr/>
          <p:nvPr/>
        </p:nvGrpSpPr>
        <p:grpSpPr>
          <a:xfrm>
            <a:off x="4716016" y="1715628"/>
            <a:ext cx="504056" cy="216024"/>
            <a:chOff x="4932040" y="2132856"/>
            <a:chExt cx="504056" cy="216024"/>
          </a:xfrm>
        </p:grpSpPr>
        <p:sp>
          <p:nvSpPr>
            <p:cNvPr id="41" name="Rectangle 40"/>
            <p:cNvSpPr/>
            <p:nvPr/>
          </p:nvSpPr>
          <p:spPr>
            <a:xfrm>
              <a:off x="5076056" y="213285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4932040" y="220486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932040" y="22768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46"/>
          <p:cNvGrpSpPr/>
          <p:nvPr/>
        </p:nvGrpSpPr>
        <p:grpSpPr>
          <a:xfrm>
            <a:off x="4139952" y="1715628"/>
            <a:ext cx="504056" cy="216024"/>
            <a:chOff x="4355976" y="2132856"/>
            <a:chExt cx="504056" cy="216024"/>
          </a:xfrm>
        </p:grpSpPr>
        <p:sp>
          <p:nvSpPr>
            <p:cNvPr id="45" name="Rectangle 44"/>
            <p:cNvSpPr/>
            <p:nvPr/>
          </p:nvSpPr>
          <p:spPr>
            <a:xfrm>
              <a:off x="4499992" y="213285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4355976" y="220486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355976" y="22768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247"/>
          <p:cNvGrpSpPr/>
          <p:nvPr/>
        </p:nvGrpSpPr>
        <p:grpSpPr>
          <a:xfrm>
            <a:off x="8172400" y="2075668"/>
            <a:ext cx="504056" cy="216024"/>
            <a:chOff x="8388424" y="2492896"/>
            <a:chExt cx="504056" cy="216024"/>
          </a:xfrm>
        </p:grpSpPr>
        <p:sp>
          <p:nvSpPr>
            <p:cNvPr id="49" name="Rectangle 48"/>
            <p:cNvSpPr/>
            <p:nvPr/>
          </p:nvSpPr>
          <p:spPr>
            <a:xfrm>
              <a:off x="8532440" y="249289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8388424" y="256490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388424" y="263691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48"/>
          <p:cNvGrpSpPr/>
          <p:nvPr/>
        </p:nvGrpSpPr>
        <p:grpSpPr>
          <a:xfrm>
            <a:off x="8172400" y="2507716"/>
            <a:ext cx="504056" cy="216024"/>
            <a:chOff x="8388424" y="2924944"/>
            <a:chExt cx="504056" cy="216024"/>
          </a:xfrm>
        </p:grpSpPr>
        <p:sp>
          <p:nvSpPr>
            <p:cNvPr id="53" name="Rectangle 52"/>
            <p:cNvSpPr/>
            <p:nvPr/>
          </p:nvSpPr>
          <p:spPr>
            <a:xfrm>
              <a:off x="8532440" y="2924944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8388424" y="29969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388424" y="306896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49"/>
          <p:cNvGrpSpPr/>
          <p:nvPr/>
        </p:nvGrpSpPr>
        <p:grpSpPr>
          <a:xfrm>
            <a:off x="8172400" y="2939764"/>
            <a:ext cx="504056" cy="216024"/>
            <a:chOff x="8388424" y="3356992"/>
            <a:chExt cx="504056" cy="216024"/>
          </a:xfrm>
        </p:grpSpPr>
        <p:sp>
          <p:nvSpPr>
            <p:cNvPr id="57" name="Rectangle 56"/>
            <p:cNvSpPr/>
            <p:nvPr/>
          </p:nvSpPr>
          <p:spPr>
            <a:xfrm>
              <a:off x="8532440" y="335699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8388424" y="342900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388424" y="350100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50"/>
          <p:cNvGrpSpPr/>
          <p:nvPr/>
        </p:nvGrpSpPr>
        <p:grpSpPr>
          <a:xfrm>
            <a:off x="8172400" y="3299804"/>
            <a:ext cx="504056" cy="216024"/>
            <a:chOff x="8388424" y="3717032"/>
            <a:chExt cx="504056" cy="216024"/>
          </a:xfrm>
        </p:grpSpPr>
        <p:sp>
          <p:nvSpPr>
            <p:cNvPr id="61" name="Rectangle 60"/>
            <p:cNvSpPr/>
            <p:nvPr/>
          </p:nvSpPr>
          <p:spPr>
            <a:xfrm>
              <a:off x="8532440" y="371703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8388424" y="378904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388424" y="386104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51"/>
          <p:cNvGrpSpPr/>
          <p:nvPr/>
        </p:nvGrpSpPr>
        <p:grpSpPr>
          <a:xfrm>
            <a:off x="8172400" y="3731852"/>
            <a:ext cx="504056" cy="216024"/>
            <a:chOff x="8388424" y="4149080"/>
            <a:chExt cx="504056" cy="216024"/>
          </a:xfrm>
        </p:grpSpPr>
        <p:sp>
          <p:nvSpPr>
            <p:cNvPr id="65" name="Rectangle 64"/>
            <p:cNvSpPr/>
            <p:nvPr/>
          </p:nvSpPr>
          <p:spPr>
            <a:xfrm>
              <a:off x="8532440" y="4149080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8388424" y="422108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388424" y="429309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52"/>
          <p:cNvGrpSpPr/>
          <p:nvPr/>
        </p:nvGrpSpPr>
        <p:grpSpPr>
          <a:xfrm>
            <a:off x="8172400" y="4163900"/>
            <a:ext cx="504056" cy="216024"/>
            <a:chOff x="8388424" y="4581128"/>
            <a:chExt cx="504056" cy="216024"/>
          </a:xfrm>
        </p:grpSpPr>
        <p:sp>
          <p:nvSpPr>
            <p:cNvPr id="69" name="Rectangle 68"/>
            <p:cNvSpPr/>
            <p:nvPr/>
          </p:nvSpPr>
          <p:spPr>
            <a:xfrm>
              <a:off x="8532440" y="4581128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8388424" y="465313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8388424" y="472514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53"/>
          <p:cNvGrpSpPr/>
          <p:nvPr/>
        </p:nvGrpSpPr>
        <p:grpSpPr>
          <a:xfrm>
            <a:off x="7596336" y="2075668"/>
            <a:ext cx="504056" cy="216024"/>
            <a:chOff x="7812360" y="2492896"/>
            <a:chExt cx="504056" cy="216024"/>
          </a:xfrm>
        </p:grpSpPr>
        <p:sp>
          <p:nvSpPr>
            <p:cNvPr id="73" name="Rectangle 72"/>
            <p:cNvSpPr/>
            <p:nvPr/>
          </p:nvSpPr>
          <p:spPr>
            <a:xfrm>
              <a:off x="7956376" y="249289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7812360" y="256490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812360" y="263691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254"/>
          <p:cNvGrpSpPr/>
          <p:nvPr/>
        </p:nvGrpSpPr>
        <p:grpSpPr>
          <a:xfrm>
            <a:off x="7596336" y="2507716"/>
            <a:ext cx="504056" cy="216024"/>
            <a:chOff x="7812360" y="2924944"/>
            <a:chExt cx="504056" cy="216024"/>
          </a:xfrm>
        </p:grpSpPr>
        <p:sp>
          <p:nvSpPr>
            <p:cNvPr id="77" name="Rectangle 76"/>
            <p:cNvSpPr/>
            <p:nvPr/>
          </p:nvSpPr>
          <p:spPr>
            <a:xfrm>
              <a:off x="7956376" y="2924944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7812360" y="29969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7812360" y="306896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255"/>
          <p:cNvGrpSpPr/>
          <p:nvPr/>
        </p:nvGrpSpPr>
        <p:grpSpPr>
          <a:xfrm>
            <a:off x="7596336" y="2939764"/>
            <a:ext cx="504056" cy="216024"/>
            <a:chOff x="7812360" y="3356992"/>
            <a:chExt cx="504056" cy="216024"/>
          </a:xfrm>
        </p:grpSpPr>
        <p:sp>
          <p:nvSpPr>
            <p:cNvPr id="81" name="Rectangle 80"/>
            <p:cNvSpPr/>
            <p:nvPr/>
          </p:nvSpPr>
          <p:spPr>
            <a:xfrm>
              <a:off x="7956376" y="335699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7812360" y="342900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7812360" y="350100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256"/>
          <p:cNvGrpSpPr/>
          <p:nvPr/>
        </p:nvGrpSpPr>
        <p:grpSpPr>
          <a:xfrm>
            <a:off x="7596336" y="3299804"/>
            <a:ext cx="504056" cy="216024"/>
            <a:chOff x="7812360" y="3717032"/>
            <a:chExt cx="504056" cy="216024"/>
          </a:xfrm>
        </p:grpSpPr>
        <p:sp>
          <p:nvSpPr>
            <p:cNvPr id="85" name="Rectangle 84"/>
            <p:cNvSpPr/>
            <p:nvPr/>
          </p:nvSpPr>
          <p:spPr>
            <a:xfrm>
              <a:off x="7956376" y="371703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7812360" y="378904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812360" y="386104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257"/>
          <p:cNvGrpSpPr/>
          <p:nvPr/>
        </p:nvGrpSpPr>
        <p:grpSpPr>
          <a:xfrm>
            <a:off x="7596336" y="3731852"/>
            <a:ext cx="504056" cy="216024"/>
            <a:chOff x="7812360" y="4149080"/>
            <a:chExt cx="504056" cy="216024"/>
          </a:xfrm>
        </p:grpSpPr>
        <p:sp>
          <p:nvSpPr>
            <p:cNvPr id="89" name="Rectangle 88"/>
            <p:cNvSpPr/>
            <p:nvPr/>
          </p:nvSpPr>
          <p:spPr>
            <a:xfrm>
              <a:off x="7956376" y="4149080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7812360" y="422108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7812360" y="429309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258"/>
          <p:cNvGrpSpPr/>
          <p:nvPr/>
        </p:nvGrpSpPr>
        <p:grpSpPr>
          <a:xfrm>
            <a:off x="7596336" y="4163900"/>
            <a:ext cx="504056" cy="216024"/>
            <a:chOff x="7812360" y="4581128"/>
            <a:chExt cx="504056" cy="216024"/>
          </a:xfrm>
        </p:grpSpPr>
        <p:sp>
          <p:nvSpPr>
            <p:cNvPr id="93" name="Rectangle 92"/>
            <p:cNvSpPr/>
            <p:nvPr/>
          </p:nvSpPr>
          <p:spPr>
            <a:xfrm>
              <a:off x="7956376" y="4581128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7812360" y="465313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7812360" y="472514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259"/>
          <p:cNvGrpSpPr/>
          <p:nvPr/>
        </p:nvGrpSpPr>
        <p:grpSpPr>
          <a:xfrm>
            <a:off x="7020272" y="2075668"/>
            <a:ext cx="504056" cy="216024"/>
            <a:chOff x="7236296" y="2492896"/>
            <a:chExt cx="504056" cy="216024"/>
          </a:xfrm>
        </p:grpSpPr>
        <p:sp>
          <p:nvSpPr>
            <p:cNvPr id="97" name="Rectangle 96"/>
            <p:cNvSpPr/>
            <p:nvPr/>
          </p:nvSpPr>
          <p:spPr>
            <a:xfrm>
              <a:off x="7380312" y="249289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7236296" y="256490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7236296" y="263691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260"/>
          <p:cNvGrpSpPr/>
          <p:nvPr/>
        </p:nvGrpSpPr>
        <p:grpSpPr>
          <a:xfrm>
            <a:off x="7020272" y="2507716"/>
            <a:ext cx="504056" cy="216024"/>
            <a:chOff x="7236296" y="2924944"/>
            <a:chExt cx="504056" cy="216024"/>
          </a:xfrm>
        </p:grpSpPr>
        <p:sp>
          <p:nvSpPr>
            <p:cNvPr id="101" name="Rectangle 100"/>
            <p:cNvSpPr/>
            <p:nvPr/>
          </p:nvSpPr>
          <p:spPr>
            <a:xfrm>
              <a:off x="7380312" y="2924944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7236296" y="29969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236296" y="306896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261"/>
          <p:cNvGrpSpPr/>
          <p:nvPr/>
        </p:nvGrpSpPr>
        <p:grpSpPr>
          <a:xfrm>
            <a:off x="7020272" y="2939764"/>
            <a:ext cx="504056" cy="216024"/>
            <a:chOff x="7236296" y="3356992"/>
            <a:chExt cx="504056" cy="216024"/>
          </a:xfrm>
        </p:grpSpPr>
        <p:sp>
          <p:nvSpPr>
            <p:cNvPr id="105" name="Rectangle 104"/>
            <p:cNvSpPr/>
            <p:nvPr/>
          </p:nvSpPr>
          <p:spPr>
            <a:xfrm>
              <a:off x="7380312" y="335699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7236296" y="342900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236296" y="350100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262"/>
          <p:cNvGrpSpPr/>
          <p:nvPr/>
        </p:nvGrpSpPr>
        <p:grpSpPr>
          <a:xfrm>
            <a:off x="7020272" y="3299804"/>
            <a:ext cx="504056" cy="216024"/>
            <a:chOff x="7236296" y="3717032"/>
            <a:chExt cx="504056" cy="216024"/>
          </a:xfrm>
        </p:grpSpPr>
        <p:sp>
          <p:nvSpPr>
            <p:cNvPr id="109" name="Rectangle 108"/>
            <p:cNvSpPr/>
            <p:nvPr/>
          </p:nvSpPr>
          <p:spPr>
            <a:xfrm>
              <a:off x="7380312" y="371703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7236296" y="378904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7236296" y="386104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263"/>
          <p:cNvGrpSpPr/>
          <p:nvPr/>
        </p:nvGrpSpPr>
        <p:grpSpPr>
          <a:xfrm>
            <a:off x="7020272" y="3731852"/>
            <a:ext cx="504056" cy="216024"/>
            <a:chOff x="7236296" y="4149080"/>
            <a:chExt cx="504056" cy="216024"/>
          </a:xfrm>
        </p:grpSpPr>
        <p:sp>
          <p:nvSpPr>
            <p:cNvPr id="113" name="Rectangle 112"/>
            <p:cNvSpPr/>
            <p:nvPr/>
          </p:nvSpPr>
          <p:spPr>
            <a:xfrm>
              <a:off x="7380312" y="4149080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7236296" y="422108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7236296" y="429309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264"/>
          <p:cNvGrpSpPr/>
          <p:nvPr/>
        </p:nvGrpSpPr>
        <p:grpSpPr>
          <a:xfrm>
            <a:off x="7020272" y="4163900"/>
            <a:ext cx="504056" cy="216024"/>
            <a:chOff x="7236296" y="4581128"/>
            <a:chExt cx="504056" cy="216024"/>
          </a:xfrm>
        </p:grpSpPr>
        <p:sp>
          <p:nvSpPr>
            <p:cNvPr id="117" name="Rectangle 116"/>
            <p:cNvSpPr/>
            <p:nvPr/>
          </p:nvSpPr>
          <p:spPr>
            <a:xfrm>
              <a:off x="7380312" y="4581128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7236296" y="465313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7236296" y="472514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265"/>
          <p:cNvGrpSpPr/>
          <p:nvPr/>
        </p:nvGrpSpPr>
        <p:grpSpPr>
          <a:xfrm>
            <a:off x="6444208" y="2075668"/>
            <a:ext cx="504056" cy="216024"/>
            <a:chOff x="6660232" y="2492896"/>
            <a:chExt cx="504056" cy="216024"/>
          </a:xfrm>
        </p:grpSpPr>
        <p:sp>
          <p:nvSpPr>
            <p:cNvPr id="121" name="Rectangle 120"/>
            <p:cNvSpPr/>
            <p:nvPr/>
          </p:nvSpPr>
          <p:spPr>
            <a:xfrm>
              <a:off x="6804248" y="249289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6660232" y="256490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6660232" y="263691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266"/>
          <p:cNvGrpSpPr/>
          <p:nvPr/>
        </p:nvGrpSpPr>
        <p:grpSpPr>
          <a:xfrm>
            <a:off x="6444208" y="2507716"/>
            <a:ext cx="504056" cy="216024"/>
            <a:chOff x="6660232" y="2924944"/>
            <a:chExt cx="504056" cy="216024"/>
          </a:xfrm>
        </p:grpSpPr>
        <p:sp>
          <p:nvSpPr>
            <p:cNvPr id="125" name="Rectangle 124"/>
            <p:cNvSpPr/>
            <p:nvPr/>
          </p:nvSpPr>
          <p:spPr>
            <a:xfrm>
              <a:off x="6804248" y="2924944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6660232" y="29969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6660232" y="306896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267"/>
          <p:cNvGrpSpPr/>
          <p:nvPr/>
        </p:nvGrpSpPr>
        <p:grpSpPr>
          <a:xfrm>
            <a:off x="6444208" y="2939764"/>
            <a:ext cx="504056" cy="216024"/>
            <a:chOff x="6660232" y="3356992"/>
            <a:chExt cx="504056" cy="216024"/>
          </a:xfrm>
        </p:grpSpPr>
        <p:sp>
          <p:nvSpPr>
            <p:cNvPr id="129" name="Rectangle 128"/>
            <p:cNvSpPr/>
            <p:nvPr/>
          </p:nvSpPr>
          <p:spPr>
            <a:xfrm>
              <a:off x="6804248" y="335699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6660232" y="342900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660232" y="350100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268"/>
          <p:cNvGrpSpPr/>
          <p:nvPr/>
        </p:nvGrpSpPr>
        <p:grpSpPr>
          <a:xfrm>
            <a:off x="6444208" y="3299804"/>
            <a:ext cx="504056" cy="216024"/>
            <a:chOff x="6660232" y="3717032"/>
            <a:chExt cx="504056" cy="216024"/>
          </a:xfrm>
        </p:grpSpPr>
        <p:sp>
          <p:nvSpPr>
            <p:cNvPr id="133" name="Rectangle 132"/>
            <p:cNvSpPr/>
            <p:nvPr/>
          </p:nvSpPr>
          <p:spPr>
            <a:xfrm>
              <a:off x="6804248" y="371703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6660232" y="378904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6660232" y="386104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269"/>
          <p:cNvGrpSpPr/>
          <p:nvPr/>
        </p:nvGrpSpPr>
        <p:grpSpPr>
          <a:xfrm>
            <a:off x="6444208" y="3731852"/>
            <a:ext cx="504056" cy="216024"/>
            <a:chOff x="6660232" y="4149080"/>
            <a:chExt cx="504056" cy="216024"/>
          </a:xfrm>
        </p:grpSpPr>
        <p:sp>
          <p:nvSpPr>
            <p:cNvPr id="137" name="Rectangle 136"/>
            <p:cNvSpPr/>
            <p:nvPr/>
          </p:nvSpPr>
          <p:spPr>
            <a:xfrm>
              <a:off x="6804248" y="4149080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6660232" y="422108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6660232" y="429309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270"/>
          <p:cNvGrpSpPr/>
          <p:nvPr/>
        </p:nvGrpSpPr>
        <p:grpSpPr>
          <a:xfrm>
            <a:off x="6444208" y="4163900"/>
            <a:ext cx="504056" cy="216024"/>
            <a:chOff x="6660232" y="4581128"/>
            <a:chExt cx="504056" cy="216024"/>
          </a:xfrm>
        </p:grpSpPr>
        <p:sp>
          <p:nvSpPr>
            <p:cNvPr id="141" name="Rectangle 140"/>
            <p:cNvSpPr/>
            <p:nvPr/>
          </p:nvSpPr>
          <p:spPr>
            <a:xfrm>
              <a:off x="6804248" y="4581128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6660232" y="465313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6660232" y="472514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271"/>
          <p:cNvGrpSpPr/>
          <p:nvPr/>
        </p:nvGrpSpPr>
        <p:grpSpPr>
          <a:xfrm>
            <a:off x="5868144" y="2075668"/>
            <a:ext cx="504056" cy="216024"/>
            <a:chOff x="6084168" y="2492896"/>
            <a:chExt cx="504056" cy="216024"/>
          </a:xfrm>
        </p:grpSpPr>
        <p:sp>
          <p:nvSpPr>
            <p:cNvPr id="145" name="Rectangle 144"/>
            <p:cNvSpPr/>
            <p:nvPr/>
          </p:nvSpPr>
          <p:spPr>
            <a:xfrm>
              <a:off x="6228184" y="249289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6084168" y="256490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6084168" y="263691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272"/>
          <p:cNvGrpSpPr/>
          <p:nvPr/>
        </p:nvGrpSpPr>
        <p:grpSpPr>
          <a:xfrm>
            <a:off x="5868144" y="2507716"/>
            <a:ext cx="504056" cy="216024"/>
            <a:chOff x="6084168" y="2924944"/>
            <a:chExt cx="504056" cy="216024"/>
          </a:xfrm>
        </p:grpSpPr>
        <p:sp>
          <p:nvSpPr>
            <p:cNvPr id="149" name="Rectangle 148"/>
            <p:cNvSpPr/>
            <p:nvPr/>
          </p:nvSpPr>
          <p:spPr>
            <a:xfrm>
              <a:off x="6228184" y="2924944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>
              <a:off x="6084168" y="29969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6084168" y="306896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273"/>
          <p:cNvGrpSpPr/>
          <p:nvPr/>
        </p:nvGrpSpPr>
        <p:grpSpPr>
          <a:xfrm>
            <a:off x="5868144" y="2939764"/>
            <a:ext cx="504056" cy="216024"/>
            <a:chOff x="6084168" y="3356992"/>
            <a:chExt cx="504056" cy="216024"/>
          </a:xfrm>
        </p:grpSpPr>
        <p:sp>
          <p:nvSpPr>
            <p:cNvPr id="153" name="Rectangle 152"/>
            <p:cNvSpPr/>
            <p:nvPr/>
          </p:nvSpPr>
          <p:spPr>
            <a:xfrm>
              <a:off x="6228184" y="335699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/>
            <p:cNvCxnSpPr/>
            <p:nvPr/>
          </p:nvCxnSpPr>
          <p:spPr>
            <a:xfrm>
              <a:off x="6084168" y="342900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6084168" y="350100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274"/>
          <p:cNvGrpSpPr/>
          <p:nvPr/>
        </p:nvGrpSpPr>
        <p:grpSpPr>
          <a:xfrm>
            <a:off x="5868144" y="3299804"/>
            <a:ext cx="504056" cy="216024"/>
            <a:chOff x="6084168" y="3717032"/>
            <a:chExt cx="504056" cy="216024"/>
          </a:xfrm>
        </p:grpSpPr>
        <p:sp>
          <p:nvSpPr>
            <p:cNvPr id="157" name="Rectangle 156"/>
            <p:cNvSpPr/>
            <p:nvPr/>
          </p:nvSpPr>
          <p:spPr>
            <a:xfrm>
              <a:off x="6228184" y="371703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Connector 157"/>
            <p:cNvCxnSpPr/>
            <p:nvPr/>
          </p:nvCxnSpPr>
          <p:spPr>
            <a:xfrm>
              <a:off x="6084168" y="378904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6084168" y="386104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275"/>
          <p:cNvGrpSpPr/>
          <p:nvPr/>
        </p:nvGrpSpPr>
        <p:grpSpPr>
          <a:xfrm>
            <a:off x="5868144" y="3731852"/>
            <a:ext cx="504056" cy="216024"/>
            <a:chOff x="6084168" y="4149080"/>
            <a:chExt cx="504056" cy="216024"/>
          </a:xfrm>
        </p:grpSpPr>
        <p:sp>
          <p:nvSpPr>
            <p:cNvPr id="161" name="Rectangle 160"/>
            <p:cNvSpPr/>
            <p:nvPr/>
          </p:nvSpPr>
          <p:spPr>
            <a:xfrm>
              <a:off x="6228184" y="4149080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2" name="Straight Connector 161"/>
            <p:cNvCxnSpPr/>
            <p:nvPr/>
          </p:nvCxnSpPr>
          <p:spPr>
            <a:xfrm>
              <a:off x="6084168" y="422108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6084168" y="429309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276"/>
          <p:cNvGrpSpPr/>
          <p:nvPr/>
        </p:nvGrpSpPr>
        <p:grpSpPr>
          <a:xfrm>
            <a:off x="5868144" y="4163900"/>
            <a:ext cx="504056" cy="216024"/>
            <a:chOff x="6084168" y="4581128"/>
            <a:chExt cx="504056" cy="216024"/>
          </a:xfrm>
        </p:grpSpPr>
        <p:sp>
          <p:nvSpPr>
            <p:cNvPr id="165" name="Rectangle 164"/>
            <p:cNvSpPr/>
            <p:nvPr/>
          </p:nvSpPr>
          <p:spPr>
            <a:xfrm>
              <a:off x="6228184" y="4581128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6084168" y="465313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6084168" y="472514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277"/>
          <p:cNvGrpSpPr/>
          <p:nvPr/>
        </p:nvGrpSpPr>
        <p:grpSpPr>
          <a:xfrm>
            <a:off x="5292080" y="2075668"/>
            <a:ext cx="504056" cy="216024"/>
            <a:chOff x="5508104" y="2492896"/>
            <a:chExt cx="504056" cy="216024"/>
          </a:xfrm>
        </p:grpSpPr>
        <p:sp>
          <p:nvSpPr>
            <p:cNvPr id="169" name="Rectangle 168"/>
            <p:cNvSpPr/>
            <p:nvPr/>
          </p:nvSpPr>
          <p:spPr>
            <a:xfrm>
              <a:off x="5652120" y="249289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5508104" y="256490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508104" y="263691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278"/>
          <p:cNvGrpSpPr/>
          <p:nvPr/>
        </p:nvGrpSpPr>
        <p:grpSpPr>
          <a:xfrm>
            <a:off x="5292080" y="2507716"/>
            <a:ext cx="504056" cy="216024"/>
            <a:chOff x="5508104" y="2924944"/>
            <a:chExt cx="504056" cy="216024"/>
          </a:xfrm>
        </p:grpSpPr>
        <p:sp>
          <p:nvSpPr>
            <p:cNvPr id="173" name="Rectangle 172"/>
            <p:cNvSpPr/>
            <p:nvPr/>
          </p:nvSpPr>
          <p:spPr>
            <a:xfrm>
              <a:off x="5652120" y="2924944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4" name="Straight Connector 173"/>
            <p:cNvCxnSpPr/>
            <p:nvPr/>
          </p:nvCxnSpPr>
          <p:spPr>
            <a:xfrm>
              <a:off x="5508104" y="29969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5508104" y="306896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279"/>
          <p:cNvGrpSpPr/>
          <p:nvPr/>
        </p:nvGrpSpPr>
        <p:grpSpPr>
          <a:xfrm>
            <a:off x="5292080" y="2939764"/>
            <a:ext cx="504056" cy="216024"/>
            <a:chOff x="5508104" y="3356992"/>
            <a:chExt cx="504056" cy="216024"/>
          </a:xfrm>
        </p:grpSpPr>
        <p:sp>
          <p:nvSpPr>
            <p:cNvPr id="177" name="Rectangle 176"/>
            <p:cNvSpPr/>
            <p:nvPr/>
          </p:nvSpPr>
          <p:spPr>
            <a:xfrm>
              <a:off x="5652120" y="335699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Straight Connector 177"/>
            <p:cNvCxnSpPr/>
            <p:nvPr/>
          </p:nvCxnSpPr>
          <p:spPr>
            <a:xfrm>
              <a:off x="5508104" y="342900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5508104" y="350100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280"/>
          <p:cNvGrpSpPr/>
          <p:nvPr/>
        </p:nvGrpSpPr>
        <p:grpSpPr>
          <a:xfrm>
            <a:off x="5292080" y="3299804"/>
            <a:ext cx="504056" cy="216024"/>
            <a:chOff x="5508104" y="3717032"/>
            <a:chExt cx="504056" cy="216024"/>
          </a:xfrm>
        </p:grpSpPr>
        <p:sp>
          <p:nvSpPr>
            <p:cNvPr id="181" name="Rectangle 180"/>
            <p:cNvSpPr/>
            <p:nvPr/>
          </p:nvSpPr>
          <p:spPr>
            <a:xfrm>
              <a:off x="5652120" y="371703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Connector 181"/>
            <p:cNvCxnSpPr/>
            <p:nvPr/>
          </p:nvCxnSpPr>
          <p:spPr>
            <a:xfrm>
              <a:off x="5508104" y="378904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5508104" y="386104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281"/>
          <p:cNvGrpSpPr/>
          <p:nvPr/>
        </p:nvGrpSpPr>
        <p:grpSpPr>
          <a:xfrm>
            <a:off x="5292080" y="3731852"/>
            <a:ext cx="504056" cy="216024"/>
            <a:chOff x="5508104" y="4149080"/>
            <a:chExt cx="504056" cy="216024"/>
          </a:xfrm>
        </p:grpSpPr>
        <p:sp>
          <p:nvSpPr>
            <p:cNvPr id="185" name="Rectangle 184"/>
            <p:cNvSpPr/>
            <p:nvPr/>
          </p:nvSpPr>
          <p:spPr>
            <a:xfrm>
              <a:off x="5652120" y="4149080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6" name="Straight Connector 185"/>
            <p:cNvCxnSpPr/>
            <p:nvPr/>
          </p:nvCxnSpPr>
          <p:spPr>
            <a:xfrm>
              <a:off x="5508104" y="422108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5508104" y="429309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282"/>
          <p:cNvGrpSpPr/>
          <p:nvPr/>
        </p:nvGrpSpPr>
        <p:grpSpPr>
          <a:xfrm>
            <a:off x="5292080" y="4163900"/>
            <a:ext cx="504056" cy="216024"/>
            <a:chOff x="5508104" y="4581128"/>
            <a:chExt cx="504056" cy="216024"/>
          </a:xfrm>
        </p:grpSpPr>
        <p:sp>
          <p:nvSpPr>
            <p:cNvPr id="189" name="Rectangle 188"/>
            <p:cNvSpPr/>
            <p:nvPr/>
          </p:nvSpPr>
          <p:spPr>
            <a:xfrm>
              <a:off x="5652120" y="4581128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/>
            <p:cNvCxnSpPr/>
            <p:nvPr/>
          </p:nvCxnSpPr>
          <p:spPr>
            <a:xfrm>
              <a:off x="5508104" y="465313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5508104" y="472514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283"/>
          <p:cNvGrpSpPr/>
          <p:nvPr/>
        </p:nvGrpSpPr>
        <p:grpSpPr>
          <a:xfrm>
            <a:off x="4716016" y="2075668"/>
            <a:ext cx="504056" cy="216024"/>
            <a:chOff x="4932040" y="2492896"/>
            <a:chExt cx="504056" cy="216024"/>
          </a:xfrm>
        </p:grpSpPr>
        <p:sp>
          <p:nvSpPr>
            <p:cNvPr id="193" name="Rectangle 192"/>
            <p:cNvSpPr/>
            <p:nvPr/>
          </p:nvSpPr>
          <p:spPr>
            <a:xfrm>
              <a:off x="5076056" y="249289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193"/>
            <p:cNvCxnSpPr/>
            <p:nvPr/>
          </p:nvCxnSpPr>
          <p:spPr>
            <a:xfrm>
              <a:off x="4932040" y="256490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4932040" y="263691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284"/>
          <p:cNvGrpSpPr/>
          <p:nvPr/>
        </p:nvGrpSpPr>
        <p:grpSpPr>
          <a:xfrm>
            <a:off x="4716016" y="2507716"/>
            <a:ext cx="504056" cy="216024"/>
            <a:chOff x="4932040" y="2924944"/>
            <a:chExt cx="504056" cy="216024"/>
          </a:xfrm>
        </p:grpSpPr>
        <p:sp>
          <p:nvSpPr>
            <p:cNvPr id="197" name="Rectangle 196"/>
            <p:cNvSpPr/>
            <p:nvPr/>
          </p:nvSpPr>
          <p:spPr>
            <a:xfrm>
              <a:off x="5076056" y="2924944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8" name="Straight Connector 197"/>
            <p:cNvCxnSpPr/>
            <p:nvPr/>
          </p:nvCxnSpPr>
          <p:spPr>
            <a:xfrm>
              <a:off x="4932040" y="29969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4932040" y="306896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285"/>
          <p:cNvGrpSpPr/>
          <p:nvPr/>
        </p:nvGrpSpPr>
        <p:grpSpPr>
          <a:xfrm>
            <a:off x="4716016" y="2939764"/>
            <a:ext cx="504056" cy="216024"/>
            <a:chOff x="4932040" y="3356992"/>
            <a:chExt cx="504056" cy="216024"/>
          </a:xfrm>
        </p:grpSpPr>
        <p:sp>
          <p:nvSpPr>
            <p:cNvPr id="201" name="Rectangle 200"/>
            <p:cNvSpPr/>
            <p:nvPr/>
          </p:nvSpPr>
          <p:spPr>
            <a:xfrm>
              <a:off x="5076056" y="335699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2" name="Straight Connector 201"/>
            <p:cNvCxnSpPr/>
            <p:nvPr/>
          </p:nvCxnSpPr>
          <p:spPr>
            <a:xfrm>
              <a:off x="4932040" y="342900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4932040" y="350100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2" name="Group 286"/>
          <p:cNvGrpSpPr/>
          <p:nvPr/>
        </p:nvGrpSpPr>
        <p:grpSpPr>
          <a:xfrm>
            <a:off x="4716016" y="3299804"/>
            <a:ext cx="504056" cy="216024"/>
            <a:chOff x="4932040" y="3717032"/>
            <a:chExt cx="504056" cy="216024"/>
          </a:xfrm>
        </p:grpSpPr>
        <p:sp>
          <p:nvSpPr>
            <p:cNvPr id="205" name="Rectangle 204"/>
            <p:cNvSpPr/>
            <p:nvPr/>
          </p:nvSpPr>
          <p:spPr>
            <a:xfrm>
              <a:off x="5076056" y="371703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6" name="Straight Connector 205"/>
            <p:cNvCxnSpPr/>
            <p:nvPr/>
          </p:nvCxnSpPr>
          <p:spPr>
            <a:xfrm>
              <a:off x="4932040" y="378904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4932040" y="386104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3" name="Group 287"/>
          <p:cNvGrpSpPr/>
          <p:nvPr/>
        </p:nvGrpSpPr>
        <p:grpSpPr>
          <a:xfrm>
            <a:off x="4716016" y="3731852"/>
            <a:ext cx="504056" cy="216024"/>
            <a:chOff x="4932040" y="4149080"/>
            <a:chExt cx="504056" cy="216024"/>
          </a:xfrm>
        </p:grpSpPr>
        <p:sp>
          <p:nvSpPr>
            <p:cNvPr id="209" name="Rectangle 208"/>
            <p:cNvSpPr/>
            <p:nvPr/>
          </p:nvSpPr>
          <p:spPr>
            <a:xfrm>
              <a:off x="5076056" y="4149080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0" name="Straight Connector 209"/>
            <p:cNvCxnSpPr/>
            <p:nvPr/>
          </p:nvCxnSpPr>
          <p:spPr>
            <a:xfrm>
              <a:off x="4932040" y="422108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4932040" y="429309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5" name="Group 288"/>
          <p:cNvGrpSpPr/>
          <p:nvPr/>
        </p:nvGrpSpPr>
        <p:grpSpPr>
          <a:xfrm>
            <a:off x="4716016" y="4163900"/>
            <a:ext cx="504056" cy="216024"/>
            <a:chOff x="4932040" y="4581128"/>
            <a:chExt cx="504056" cy="216024"/>
          </a:xfrm>
        </p:grpSpPr>
        <p:sp>
          <p:nvSpPr>
            <p:cNvPr id="213" name="Rectangle 212"/>
            <p:cNvSpPr/>
            <p:nvPr/>
          </p:nvSpPr>
          <p:spPr>
            <a:xfrm>
              <a:off x="5076056" y="4581128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Connector 213"/>
            <p:cNvCxnSpPr/>
            <p:nvPr/>
          </p:nvCxnSpPr>
          <p:spPr>
            <a:xfrm>
              <a:off x="4932040" y="465313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4932040" y="472514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6" name="Group 289"/>
          <p:cNvGrpSpPr/>
          <p:nvPr/>
        </p:nvGrpSpPr>
        <p:grpSpPr>
          <a:xfrm>
            <a:off x="4139952" y="2075668"/>
            <a:ext cx="504056" cy="216024"/>
            <a:chOff x="4355976" y="2492896"/>
            <a:chExt cx="504056" cy="216024"/>
          </a:xfrm>
        </p:grpSpPr>
        <p:sp>
          <p:nvSpPr>
            <p:cNvPr id="217" name="Rectangle 216"/>
            <p:cNvSpPr/>
            <p:nvPr/>
          </p:nvSpPr>
          <p:spPr>
            <a:xfrm>
              <a:off x="4499992" y="249289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8" name="Straight Connector 217"/>
            <p:cNvCxnSpPr/>
            <p:nvPr/>
          </p:nvCxnSpPr>
          <p:spPr>
            <a:xfrm>
              <a:off x="4355976" y="256490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4355976" y="263691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7" name="Group 290"/>
          <p:cNvGrpSpPr/>
          <p:nvPr/>
        </p:nvGrpSpPr>
        <p:grpSpPr>
          <a:xfrm>
            <a:off x="4139952" y="2507716"/>
            <a:ext cx="504056" cy="216024"/>
            <a:chOff x="4355976" y="2924944"/>
            <a:chExt cx="504056" cy="216024"/>
          </a:xfrm>
        </p:grpSpPr>
        <p:sp>
          <p:nvSpPr>
            <p:cNvPr id="221" name="Rectangle 220"/>
            <p:cNvSpPr/>
            <p:nvPr/>
          </p:nvSpPr>
          <p:spPr>
            <a:xfrm>
              <a:off x="4499992" y="2924944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2" name="Straight Connector 221"/>
            <p:cNvCxnSpPr/>
            <p:nvPr/>
          </p:nvCxnSpPr>
          <p:spPr>
            <a:xfrm>
              <a:off x="4355976" y="29969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4355976" y="306896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8" name="Group 291"/>
          <p:cNvGrpSpPr/>
          <p:nvPr/>
        </p:nvGrpSpPr>
        <p:grpSpPr>
          <a:xfrm>
            <a:off x="4139952" y="2939764"/>
            <a:ext cx="504056" cy="216024"/>
            <a:chOff x="4355976" y="3356992"/>
            <a:chExt cx="504056" cy="216024"/>
          </a:xfrm>
        </p:grpSpPr>
        <p:sp>
          <p:nvSpPr>
            <p:cNvPr id="225" name="Rectangle 224"/>
            <p:cNvSpPr/>
            <p:nvPr/>
          </p:nvSpPr>
          <p:spPr>
            <a:xfrm>
              <a:off x="4499992" y="335699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6" name="Straight Connector 225"/>
            <p:cNvCxnSpPr/>
            <p:nvPr/>
          </p:nvCxnSpPr>
          <p:spPr>
            <a:xfrm>
              <a:off x="4355976" y="342900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4355976" y="350100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9" name="Group 292"/>
          <p:cNvGrpSpPr/>
          <p:nvPr/>
        </p:nvGrpSpPr>
        <p:grpSpPr>
          <a:xfrm>
            <a:off x="4139952" y="3299804"/>
            <a:ext cx="504056" cy="216024"/>
            <a:chOff x="4355976" y="3717032"/>
            <a:chExt cx="504056" cy="216024"/>
          </a:xfrm>
        </p:grpSpPr>
        <p:sp>
          <p:nvSpPr>
            <p:cNvPr id="229" name="Rectangle 228"/>
            <p:cNvSpPr/>
            <p:nvPr/>
          </p:nvSpPr>
          <p:spPr>
            <a:xfrm>
              <a:off x="4499992" y="371703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0" name="Straight Connector 229"/>
            <p:cNvCxnSpPr/>
            <p:nvPr/>
          </p:nvCxnSpPr>
          <p:spPr>
            <a:xfrm>
              <a:off x="4355976" y="378904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4355976" y="386104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0" name="Group 293"/>
          <p:cNvGrpSpPr/>
          <p:nvPr/>
        </p:nvGrpSpPr>
        <p:grpSpPr>
          <a:xfrm>
            <a:off x="4139952" y="3731852"/>
            <a:ext cx="504056" cy="216024"/>
            <a:chOff x="4355976" y="4149080"/>
            <a:chExt cx="504056" cy="216024"/>
          </a:xfrm>
        </p:grpSpPr>
        <p:sp>
          <p:nvSpPr>
            <p:cNvPr id="233" name="Rectangle 232"/>
            <p:cNvSpPr/>
            <p:nvPr/>
          </p:nvSpPr>
          <p:spPr>
            <a:xfrm>
              <a:off x="4499992" y="4149080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4" name="Straight Connector 233"/>
            <p:cNvCxnSpPr/>
            <p:nvPr/>
          </p:nvCxnSpPr>
          <p:spPr>
            <a:xfrm>
              <a:off x="4355976" y="422108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4355976" y="429309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1" name="Group 294"/>
          <p:cNvGrpSpPr/>
          <p:nvPr/>
        </p:nvGrpSpPr>
        <p:grpSpPr>
          <a:xfrm>
            <a:off x="4139952" y="4163900"/>
            <a:ext cx="504056" cy="216024"/>
            <a:chOff x="4355976" y="4581128"/>
            <a:chExt cx="504056" cy="216024"/>
          </a:xfrm>
        </p:grpSpPr>
        <p:sp>
          <p:nvSpPr>
            <p:cNvPr id="237" name="Rectangle 236"/>
            <p:cNvSpPr/>
            <p:nvPr/>
          </p:nvSpPr>
          <p:spPr>
            <a:xfrm>
              <a:off x="4499992" y="4581128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8" name="Straight Connector 237"/>
            <p:cNvCxnSpPr/>
            <p:nvPr/>
          </p:nvCxnSpPr>
          <p:spPr>
            <a:xfrm>
              <a:off x="4355976" y="465313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4355976" y="472514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" name="TextBox 296"/>
          <p:cNvSpPr txBox="1"/>
          <p:nvPr/>
        </p:nvSpPr>
        <p:spPr>
          <a:xfrm>
            <a:off x="6012160" y="445193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w counters</a:t>
            </a:r>
          </a:p>
        </p:txBody>
      </p:sp>
      <p:sp>
        <p:nvSpPr>
          <p:cNvPr id="298" name="TextBox 297"/>
          <p:cNvSpPr txBox="1"/>
          <p:nvPr/>
        </p:nvSpPr>
        <p:spPr>
          <a:xfrm rot="5400000">
            <a:off x="8016127" y="2906217"/>
            <a:ext cx="1886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d hash functions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1071538" y="3371812"/>
            <a:ext cx="167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 (t</a:t>
            </a:r>
            <a:r>
              <a:rPr lang="en-US" baseline="-25000" dirty="0" smtClean="0"/>
              <a:t>2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</a:t>
            </a:r>
            <a:r>
              <a:rPr lang="en-US" dirty="0" smtClean="0"/>
              <a:t>z)</a:t>
            </a:r>
            <a:endParaRPr lang="en-US" dirty="0"/>
          </a:p>
        </p:txBody>
      </p:sp>
      <p:sp>
        <p:nvSpPr>
          <p:cNvPr id="308" name="TextBox 307"/>
          <p:cNvSpPr txBox="1"/>
          <p:nvPr/>
        </p:nvSpPr>
        <p:spPr>
          <a:xfrm>
            <a:off x="6444208" y="1643620"/>
            <a:ext cx="69923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,+1</a:t>
            </a:r>
          </a:p>
        </p:txBody>
      </p:sp>
      <p:sp>
        <p:nvSpPr>
          <p:cNvPr id="309" name="TextBox 308"/>
          <p:cNvSpPr txBox="1"/>
          <p:nvPr/>
        </p:nvSpPr>
        <p:spPr>
          <a:xfrm>
            <a:off x="1142976" y="229169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(t</a:t>
            </a:r>
            <a:r>
              <a:rPr lang="en-US" baseline="-25000" dirty="0" smtClean="0"/>
              <a:t>1</a:t>
            </a:r>
            <a:r>
              <a:rPr lang="en-US" dirty="0" smtClean="0"/>
              <a:t>,z)</a:t>
            </a:r>
            <a:endParaRPr lang="en-US" dirty="0"/>
          </a:p>
        </p:txBody>
      </p:sp>
      <p:sp>
        <p:nvSpPr>
          <p:cNvPr id="310" name="TextBox 309"/>
          <p:cNvSpPr txBox="1"/>
          <p:nvPr/>
        </p:nvSpPr>
        <p:spPr>
          <a:xfrm>
            <a:off x="1403648" y="2723740"/>
            <a:ext cx="12747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1</a:t>
            </a:r>
            <a:r>
              <a:rPr lang="en-US" dirty="0" smtClean="0"/>
              <a:t>(z) = 5</a:t>
            </a:r>
            <a:endParaRPr lang="en-US" dirty="0"/>
          </a:p>
        </p:txBody>
      </p:sp>
      <p:sp>
        <p:nvSpPr>
          <p:cNvPr id="311" name="TextBox 310"/>
          <p:cNvSpPr txBox="1"/>
          <p:nvPr/>
        </p:nvSpPr>
        <p:spPr>
          <a:xfrm>
            <a:off x="1403648" y="2723740"/>
            <a:ext cx="12747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(z) = 2</a:t>
            </a:r>
            <a:endParaRPr lang="en-US" dirty="0"/>
          </a:p>
        </p:txBody>
      </p:sp>
      <p:sp>
        <p:nvSpPr>
          <p:cNvPr id="312" name="TextBox 311"/>
          <p:cNvSpPr txBox="1"/>
          <p:nvPr/>
        </p:nvSpPr>
        <p:spPr>
          <a:xfrm>
            <a:off x="1403648" y="2723740"/>
            <a:ext cx="12747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(z) = 8</a:t>
            </a:r>
            <a:endParaRPr lang="en-US" dirty="0"/>
          </a:p>
        </p:txBody>
      </p:sp>
      <p:sp>
        <p:nvSpPr>
          <p:cNvPr id="313" name="TextBox 312"/>
          <p:cNvSpPr txBox="1"/>
          <p:nvPr/>
        </p:nvSpPr>
        <p:spPr>
          <a:xfrm>
            <a:off x="1403648" y="2723740"/>
            <a:ext cx="12747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4</a:t>
            </a:r>
            <a:r>
              <a:rPr lang="en-US" dirty="0" smtClean="0"/>
              <a:t>(z) = 6</a:t>
            </a:r>
            <a:endParaRPr lang="en-US" dirty="0"/>
          </a:p>
        </p:txBody>
      </p:sp>
      <p:sp>
        <p:nvSpPr>
          <p:cNvPr id="314" name="TextBox 313"/>
          <p:cNvSpPr txBox="1"/>
          <p:nvPr/>
        </p:nvSpPr>
        <p:spPr>
          <a:xfrm>
            <a:off x="4716016" y="2003660"/>
            <a:ext cx="69923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,+1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8172400" y="2435708"/>
            <a:ext cx="69923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,+1</a:t>
            </a:r>
          </a:p>
        </p:txBody>
      </p:sp>
      <p:sp>
        <p:nvSpPr>
          <p:cNvPr id="316" name="TextBox 315"/>
          <p:cNvSpPr txBox="1"/>
          <p:nvPr/>
        </p:nvSpPr>
        <p:spPr>
          <a:xfrm>
            <a:off x="7020272" y="2867756"/>
            <a:ext cx="69923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,+1</a:t>
            </a:r>
          </a:p>
        </p:txBody>
      </p:sp>
      <p:cxnSp>
        <p:nvCxnSpPr>
          <p:cNvPr id="317" name="Straight Arrow Connector 316"/>
          <p:cNvCxnSpPr>
            <a:endCxn id="315" idx="1"/>
          </p:cNvCxnSpPr>
          <p:nvPr/>
        </p:nvCxnSpPr>
        <p:spPr>
          <a:xfrm>
            <a:off x="2555776" y="2507716"/>
            <a:ext cx="5616624" cy="11265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/>
          <p:cNvCxnSpPr>
            <a:endCxn id="316" idx="1"/>
          </p:cNvCxnSpPr>
          <p:nvPr/>
        </p:nvCxnSpPr>
        <p:spPr>
          <a:xfrm>
            <a:off x="2571736" y="2500306"/>
            <a:ext cx="4448536" cy="552116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>
            <a:stCxn id="309" idx="3"/>
          </p:cNvCxnSpPr>
          <p:nvPr/>
        </p:nvCxnSpPr>
        <p:spPr>
          <a:xfrm flipV="1">
            <a:off x="2571736" y="1931652"/>
            <a:ext cx="4016488" cy="544706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>
            <a:stCxn id="309" idx="3"/>
          </p:cNvCxnSpPr>
          <p:nvPr/>
        </p:nvCxnSpPr>
        <p:spPr>
          <a:xfrm flipV="1">
            <a:off x="2571736" y="2183680"/>
            <a:ext cx="2288296" cy="29267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TextBox 322"/>
          <p:cNvSpPr txBox="1"/>
          <p:nvPr/>
        </p:nvSpPr>
        <p:spPr>
          <a:xfrm>
            <a:off x="8172400" y="3227796"/>
            <a:ext cx="69923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,+1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4716016" y="3659844"/>
            <a:ext cx="69923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,+1</a:t>
            </a:r>
          </a:p>
        </p:txBody>
      </p:sp>
      <p:sp>
        <p:nvSpPr>
          <p:cNvPr id="325" name="TextBox 324"/>
          <p:cNvSpPr txBox="1"/>
          <p:nvPr/>
        </p:nvSpPr>
        <p:spPr>
          <a:xfrm>
            <a:off x="5292080" y="4091892"/>
            <a:ext cx="69923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,+1</a:t>
            </a:r>
          </a:p>
        </p:txBody>
      </p:sp>
      <p:cxnSp>
        <p:nvCxnSpPr>
          <p:cNvPr id="328" name="Straight Arrow Connector 327"/>
          <p:cNvCxnSpPr/>
          <p:nvPr/>
        </p:nvCxnSpPr>
        <p:spPr>
          <a:xfrm flipV="1">
            <a:off x="2411760" y="1859644"/>
            <a:ext cx="4176464" cy="1728192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 flipV="1">
            <a:off x="2411760" y="2219684"/>
            <a:ext cx="2520280" cy="1368152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/>
          <p:cNvCxnSpPr/>
          <p:nvPr/>
        </p:nvCxnSpPr>
        <p:spPr>
          <a:xfrm flipV="1">
            <a:off x="2411760" y="2651732"/>
            <a:ext cx="5904656" cy="936104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/>
          <p:cNvCxnSpPr/>
          <p:nvPr/>
        </p:nvCxnSpPr>
        <p:spPr>
          <a:xfrm flipV="1">
            <a:off x="2411760" y="3083780"/>
            <a:ext cx="4752528" cy="504056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196" y="3803657"/>
          <a:ext cx="3995738" cy="554037"/>
        </p:xfrm>
        <a:graphic>
          <a:graphicData uri="http://schemas.openxmlformats.org/presentationml/2006/ole">
            <p:oleObj spid="_x0000_s4098" name="Equation" r:id="rId4" imgW="1917360" imgH="266400" progId="Equation.3">
              <p:embed/>
            </p:oleObj>
          </a:graphicData>
        </a:graphic>
      </p:graphicFrame>
      <p:pic>
        <p:nvPicPr>
          <p:cNvPr id="4100" name="Picture 4" descr="https://encrypted-tbn1.google.com/images?q=tbn:ANd9GcSx-JchzVdjtF_r8i2BSG4xhBH9l3psIOidX5ORRwyxw3Q39VX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3628" y="6000768"/>
            <a:ext cx="540272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>
                                            <p:subSp spid="_x0000_s409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 autoUpdateAnimBg="0"/>
      <p:bldP spid="308" grpId="0" animBg="1" autoUpdateAnimBg="0"/>
      <p:bldP spid="308" grpId="1" animBg="1"/>
      <p:bldP spid="309" grpId="0" autoUpdateAnimBg="0"/>
      <p:bldP spid="309" grpId="1"/>
      <p:bldP spid="310" grpId="0" animBg="1" autoUpdateAnimBg="0"/>
      <p:bldP spid="310" grpId="1" animBg="1"/>
      <p:bldP spid="311" grpId="0" animBg="1" autoUpdateAnimBg="0"/>
      <p:bldP spid="311" grpId="1" animBg="1"/>
      <p:bldP spid="312" grpId="0" animBg="1" autoUpdateAnimBg="0"/>
      <p:bldP spid="312" grpId="1" animBg="1"/>
      <p:bldP spid="313" grpId="0" animBg="1" autoUpdateAnimBg="0"/>
      <p:bldP spid="313" grpId="1" animBg="1"/>
      <p:bldP spid="313" grpId="2" animBg="1"/>
      <p:bldP spid="314" grpId="0" animBg="1" autoUpdateAnimBg="0"/>
      <p:bldP spid="314" grpId="1" animBg="1"/>
      <p:bldP spid="315" grpId="0" animBg="1" autoUpdateAnimBg="0"/>
      <p:bldP spid="315" grpId="1" animBg="1"/>
      <p:bldP spid="316" grpId="0" animBg="1" autoUpdateAnimBg="0"/>
      <p:bldP spid="316" grpId="1" animBg="1"/>
      <p:bldP spid="323" grpId="0" animBg="1" autoUpdateAnimBg="0"/>
      <p:bldP spid="323" grpId="1" animBg="1"/>
      <p:bldP spid="324" grpId="0" animBg="1" autoUpdateAnimBg="0"/>
      <p:bldP spid="324" grpId="1" animBg="1"/>
      <p:bldP spid="325" grpId="0" animBg="1" autoUpdateAnimBg="0"/>
      <p:bldP spid="3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Isosceles Triangle 278"/>
          <p:cNvSpPr/>
          <p:nvPr/>
        </p:nvSpPr>
        <p:spPr>
          <a:xfrm>
            <a:off x="6130506" y="2357430"/>
            <a:ext cx="2428892" cy="785818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6" name="Isosceles Triangle 275"/>
          <p:cNvSpPr/>
          <p:nvPr/>
        </p:nvSpPr>
        <p:spPr>
          <a:xfrm>
            <a:off x="4558870" y="3429000"/>
            <a:ext cx="3500462" cy="785818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Aggregating ECM-sketches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42958"/>
            <a:ext cx="8606760" cy="615794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900" dirty="0" smtClean="0"/>
              <a:t>Order-preserving aggregation</a:t>
            </a:r>
          </a:p>
          <a:p>
            <a:r>
              <a:rPr lang="en-US" sz="1900" dirty="0" smtClean="0"/>
              <a:t>Stream 1: (1, A), (2, B), (10, C), (11, A), (17, D), (18, B),  …</a:t>
            </a:r>
          </a:p>
          <a:p>
            <a:r>
              <a:rPr lang="en-US" sz="1900" dirty="0" smtClean="0"/>
              <a:t>Stream 2: (3, B), (6, A), (13, A), (14, A), (22, D), (27, B),  …</a:t>
            </a:r>
          </a:p>
          <a:p>
            <a:r>
              <a:rPr lang="en-US" sz="1900" dirty="0" smtClean="0"/>
              <a:t>Aggregate: (1, A), (2, B), (3, B), (6, A), (10, C), (11, A), (13, A), (14, A), …</a:t>
            </a:r>
          </a:p>
          <a:p>
            <a:endParaRPr lang="en-US" sz="1900" dirty="0" smtClean="0"/>
          </a:p>
          <a:p>
            <a:endParaRPr lang="en-US" sz="1900" dirty="0" smtClean="0"/>
          </a:p>
          <a:p>
            <a:endParaRPr lang="en-US" sz="1900" dirty="0" smtClean="0"/>
          </a:p>
          <a:p>
            <a:endParaRPr lang="en-US" sz="1900" dirty="0" smtClean="0"/>
          </a:p>
          <a:p>
            <a:endParaRPr lang="en-US" sz="1900" dirty="0" smtClean="0"/>
          </a:p>
          <a:p>
            <a:endParaRPr lang="en-US" sz="1900" dirty="0" smtClean="0"/>
          </a:p>
          <a:p>
            <a:endParaRPr lang="en-US" sz="1900" dirty="0" smtClean="0"/>
          </a:p>
          <a:p>
            <a:endParaRPr lang="en-US" sz="1900" dirty="0" smtClean="0"/>
          </a:p>
          <a:p>
            <a:endParaRPr lang="en-US" sz="1500" dirty="0" smtClean="0"/>
          </a:p>
          <a:p>
            <a:endParaRPr lang="en-US" sz="1700" dirty="0" smtClean="0"/>
          </a:p>
          <a:p>
            <a:r>
              <a:rPr lang="en-US" sz="1900" i="1" dirty="0" smtClean="0"/>
              <a:t>Composition </a:t>
            </a:r>
            <a:r>
              <a:rPr lang="en-US" sz="1900" dirty="0" smtClean="0"/>
              <a:t>of ECM-sketches: compose the corresponding counters</a:t>
            </a:r>
          </a:p>
          <a:p>
            <a:pPr lvl="1"/>
            <a:r>
              <a:rPr lang="en-US" sz="1900" dirty="0" smtClean="0"/>
              <a:t>Requires composition of sliding windows!</a:t>
            </a:r>
          </a:p>
          <a:p>
            <a:r>
              <a:rPr lang="en-US" sz="1900" dirty="0" smtClean="0"/>
              <a:t>Randomized sliding window structures</a:t>
            </a:r>
          </a:p>
          <a:p>
            <a:pPr lvl="1"/>
            <a:r>
              <a:rPr lang="en-US" sz="1900" dirty="0" smtClean="0"/>
              <a:t>Trivial lossless aggregation, very expensive (computation, memory, network)</a:t>
            </a:r>
          </a:p>
          <a:p>
            <a:r>
              <a:rPr lang="en-US" sz="1900" dirty="0" smtClean="0"/>
              <a:t>Deterministic sliding window structures</a:t>
            </a:r>
          </a:p>
          <a:p>
            <a:pPr lvl="1"/>
            <a:r>
              <a:rPr lang="en-US" sz="1900" dirty="0" smtClean="0"/>
              <a:t>More compact and efficient, do not trivially support aggregation</a:t>
            </a:r>
          </a:p>
        </p:txBody>
      </p:sp>
      <p:sp>
        <p:nvSpPr>
          <p:cNvPr id="4" name="Oval 3"/>
          <p:cNvSpPr/>
          <p:nvPr/>
        </p:nvSpPr>
        <p:spPr>
          <a:xfrm>
            <a:off x="115690" y="4067952"/>
            <a:ext cx="504056" cy="50405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</a:t>
            </a:r>
            <a:r>
              <a:rPr lang="en-US" sz="1200" baseline="-25000" dirty="0" smtClean="0"/>
              <a:t>1</a:t>
            </a:r>
            <a:endParaRPr lang="en-US" sz="1200" baseline="-25000" dirty="0"/>
          </a:p>
        </p:txBody>
      </p:sp>
      <p:sp>
        <p:nvSpPr>
          <p:cNvPr id="5" name="Oval 4"/>
          <p:cNvSpPr/>
          <p:nvPr/>
        </p:nvSpPr>
        <p:spPr>
          <a:xfrm>
            <a:off x="691754" y="4067952"/>
            <a:ext cx="504056" cy="50405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</a:t>
            </a:r>
            <a:r>
              <a:rPr lang="en-US" sz="1200" baseline="-25000" dirty="0" smtClean="0"/>
              <a:t>2</a:t>
            </a:r>
            <a:endParaRPr lang="en-US" sz="1200" baseline="-25000" dirty="0"/>
          </a:p>
        </p:txBody>
      </p:sp>
      <p:sp>
        <p:nvSpPr>
          <p:cNvPr id="6" name="Oval 5"/>
          <p:cNvSpPr/>
          <p:nvPr/>
        </p:nvSpPr>
        <p:spPr>
          <a:xfrm>
            <a:off x="1267818" y="4067952"/>
            <a:ext cx="504056" cy="50405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</a:t>
            </a:r>
            <a:r>
              <a:rPr lang="en-US" sz="1200" baseline="-25000" dirty="0" smtClean="0"/>
              <a:t>3</a:t>
            </a:r>
            <a:endParaRPr lang="en-US" sz="1200" baseline="-25000" dirty="0"/>
          </a:p>
        </p:txBody>
      </p:sp>
      <p:sp>
        <p:nvSpPr>
          <p:cNvPr id="7" name="Oval 6"/>
          <p:cNvSpPr/>
          <p:nvPr/>
        </p:nvSpPr>
        <p:spPr>
          <a:xfrm>
            <a:off x="691754" y="3143248"/>
            <a:ext cx="504056" cy="50405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</a:t>
            </a:r>
            <a:r>
              <a:rPr lang="en-US" sz="1200" baseline="-25000" dirty="0" smtClean="0"/>
              <a:t>4</a:t>
            </a:r>
            <a:endParaRPr lang="en-US" sz="1200" baseline="-25000" dirty="0"/>
          </a:p>
        </p:txBody>
      </p:sp>
      <p:cxnSp>
        <p:nvCxnSpPr>
          <p:cNvPr id="13" name="Straight Arrow Connector 12"/>
          <p:cNvCxnSpPr>
            <a:stCxn id="4" idx="0"/>
            <a:endCxn id="7" idx="3"/>
          </p:cNvCxnSpPr>
          <p:nvPr/>
        </p:nvCxnSpPr>
        <p:spPr>
          <a:xfrm rot="5400000" flipH="1" flipV="1">
            <a:off x="319412" y="3621794"/>
            <a:ext cx="494465" cy="397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0"/>
            <a:endCxn id="7" idx="4"/>
          </p:cNvCxnSpPr>
          <p:nvPr/>
        </p:nvCxnSpPr>
        <p:spPr>
          <a:xfrm rot="5400000" flipH="1" flipV="1">
            <a:off x="733458" y="3857628"/>
            <a:ext cx="4206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0"/>
            <a:endCxn id="7" idx="5"/>
          </p:cNvCxnSpPr>
          <p:nvPr/>
        </p:nvCxnSpPr>
        <p:spPr>
          <a:xfrm rot="16200000" flipV="1">
            <a:off x="1073688" y="3621793"/>
            <a:ext cx="494465" cy="397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388596" y="4067952"/>
            <a:ext cx="504056" cy="50405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</a:t>
            </a:r>
            <a:r>
              <a:rPr lang="en-US" sz="1200" baseline="-25000" dirty="0" smtClean="0"/>
              <a:t>5</a:t>
            </a:r>
            <a:endParaRPr lang="en-US" sz="1200" baseline="-25000" dirty="0"/>
          </a:p>
        </p:txBody>
      </p:sp>
      <p:sp>
        <p:nvSpPr>
          <p:cNvPr id="19" name="Oval 18"/>
          <p:cNvSpPr/>
          <p:nvPr/>
        </p:nvSpPr>
        <p:spPr>
          <a:xfrm>
            <a:off x="2964660" y="4067952"/>
            <a:ext cx="504056" cy="50405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</a:t>
            </a:r>
            <a:r>
              <a:rPr lang="en-US" sz="1200" baseline="-25000" dirty="0" smtClean="0"/>
              <a:t>6</a:t>
            </a:r>
            <a:endParaRPr lang="en-US" sz="1200" baseline="-25000" dirty="0"/>
          </a:p>
        </p:txBody>
      </p:sp>
      <p:sp>
        <p:nvSpPr>
          <p:cNvPr id="20" name="Oval 19"/>
          <p:cNvSpPr/>
          <p:nvPr/>
        </p:nvSpPr>
        <p:spPr>
          <a:xfrm>
            <a:off x="3540724" y="4067952"/>
            <a:ext cx="504056" cy="50405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</a:t>
            </a:r>
            <a:r>
              <a:rPr lang="en-US" sz="1200" baseline="-25000" dirty="0" smtClean="0"/>
              <a:t>7</a:t>
            </a:r>
            <a:endParaRPr lang="en-US" sz="1200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2964660" y="3143248"/>
            <a:ext cx="504056" cy="50405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</a:t>
            </a:r>
            <a:r>
              <a:rPr lang="en-US" sz="1200" baseline="-25000" dirty="0" smtClean="0"/>
              <a:t>8</a:t>
            </a:r>
            <a:endParaRPr lang="en-US" sz="1200" baseline="-25000" dirty="0"/>
          </a:p>
        </p:txBody>
      </p:sp>
      <p:cxnSp>
        <p:nvCxnSpPr>
          <p:cNvPr id="22" name="Straight Arrow Connector 21"/>
          <p:cNvCxnSpPr>
            <a:stCxn id="18" idx="0"/>
            <a:endCxn id="21" idx="3"/>
          </p:cNvCxnSpPr>
          <p:nvPr/>
        </p:nvCxnSpPr>
        <p:spPr>
          <a:xfrm rot="5400000" flipH="1" flipV="1">
            <a:off x="2592318" y="3621794"/>
            <a:ext cx="494465" cy="397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0"/>
            <a:endCxn id="21" idx="4"/>
          </p:cNvCxnSpPr>
          <p:nvPr/>
        </p:nvCxnSpPr>
        <p:spPr>
          <a:xfrm rot="5400000" flipH="1" flipV="1">
            <a:off x="3006364" y="3857628"/>
            <a:ext cx="4206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0"/>
            <a:endCxn id="21" idx="5"/>
          </p:cNvCxnSpPr>
          <p:nvPr/>
        </p:nvCxnSpPr>
        <p:spPr>
          <a:xfrm rot="16200000" flipV="1">
            <a:off x="3346594" y="3621793"/>
            <a:ext cx="494465" cy="397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830202" y="2282002"/>
            <a:ext cx="504056" cy="50405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n</a:t>
            </a:r>
            <a:r>
              <a:rPr lang="en-US" sz="1200" baseline="-25000" dirty="0" err="1" smtClean="0"/>
              <a:t>j</a:t>
            </a:r>
            <a:endParaRPr lang="en-US" sz="1200" baseline="-25000" dirty="0"/>
          </a:p>
        </p:txBody>
      </p:sp>
      <p:cxnSp>
        <p:nvCxnSpPr>
          <p:cNvPr id="27" name="Straight Arrow Connector 26"/>
          <p:cNvCxnSpPr>
            <a:stCxn id="7" idx="7"/>
          </p:cNvCxnSpPr>
          <p:nvPr/>
        </p:nvCxnSpPr>
        <p:spPr>
          <a:xfrm rot="5400000" flipH="1" flipV="1">
            <a:off x="1260594" y="2573640"/>
            <a:ext cx="504824" cy="782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1" idx="1"/>
          </p:cNvCxnSpPr>
          <p:nvPr/>
        </p:nvCxnSpPr>
        <p:spPr>
          <a:xfrm rot="16200000" flipV="1">
            <a:off x="2397047" y="2575635"/>
            <a:ext cx="504824" cy="778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7386" y="4143380"/>
            <a:ext cx="90017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4708" y="4143380"/>
            <a:ext cx="90017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0592" y="4143380"/>
            <a:ext cx="90017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9" name="TextBox 268"/>
          <p:cNvSpPr txBox="1"/>
          <p:nvPr/>
        </p:nvSpPr>
        <p:spPr>
          <a:xfrm>
            <a:off x="5587518" y="421481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l-GR" dirty="0"/>
          </a:p>
        </p:txBody>
      </p:sp>
      <p:sp>
        <p:nvSpPr>
          <p:cNvPr id="270" name="TextBox 269"/>
          <p:cNvSpPr txBox="1"/>
          <p:nvPr/>
        </p:nvSpPr>
        <p:spPr>
          <a:xfrm>
            <a:off x="6873402" y="421481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l-GR" dirty="0"/>
          </a:p>
        </p:txBody>
      </p:sp>
      <p:pic>
        <p:nvPicPr>
          <p:cNvPr id="2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270" y="3143248"/>
            <a:ext cx="90017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018" y="3143248"/>
            <a:ext cx="90017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3402" y="2071678"/>
            <a:ext cx="90017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0" name="TextBox 279"/>
          <p:cNvSpPr txBox="1"/>
          <p:nvPr/>
        </p:nvSpPr>
        <p:spPr>
          <a:xfrm>
            <a:off x="7168510" y="328612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l-GR" dirty="0"/>
          </a:p>
        </p:txBody>
      </p:sp>
      <p:sp>
        <p:nvSpPr>
          <p:cNvPr id="281" name="TextBox 280"/>
          <p:cNvSpPr txBox="1"/>
          <p:nvPr/>
        </p:nvSpPr>
        <p:spPr>
          <a:xfrm>
            <a:off x="8143900" y="364331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l-GR" dirty="0"/>
          </a:p>
        </p:txBody>
      </p:sp>
      <p:cxnSp>
        <p:nvCxnSpPr>
          <p:cNvPr id="285" name="Straight Connector 284"/>
          <p:cNvCxnSpPr/>
          <p:nvPr/>
        </p:nvCxnSpPr>
        <p:spPr>
          <a:xfrm rot="5400000">
            <a:off x="3080367" y="3464719"/>
            <a:ext cx="2643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4259094" y="2143116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4259094" y="4786322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TextBox 289"/>
          <p:cNvSpPr txBox="1"/>
          <p:nvPr/>
        </p:nvSpPr>
        <p:spPr>
          <a:xfrm>
            <a:off x="4259094" y="3357562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l-GR" dirty="0"/>
          </a:p>
        </p:txBody>
      </p:sp>
      <p:sp>
        <p:nvSpPr>
          <p:cNvPr id="291" name="TextBox 290"/>
          <p:cNvSpPr txBox="1"/>
          <p:nvPr/>
        </p:nvSpPr>
        <p:spPr>
          <a:xfrm>
            <a:off x="7916456" y="21431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l-GR" dirty="0"/>
          </a:p>
        </p:txBody>
      </p:sp>
      <p:sp>
        <p:nvSpPr>
          <p:cNvPr id="292" name="TextBox 291"/>
          <p:cNvSpPr txBox="1"/>
          <p:nvPr/>
        </p:nvSpPr>
        <p:spPr>
          <a:xfrm>
            <a:off x="2473144" y="228599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Aggregation for deterministic sliding window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78647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Key idea: Use the sliding window buckets as logs to ‘re-play the streams’</a:t>
            </a:r>
          </a:p>
          <a:p>
            <a:r>
              <a:rPr lang="en-US" dirty="0" smtClean="0"/>
              <a:t>E.g.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Generate an aggregate exponential histogram as follows:</a:t>
            </a:r>
          </a:p>
          <a:p>
            <a:pPr lvl="1"/>
            <a:r>
              <a:rPr lang="en-US" dirty="0" smtClean="0"/>
              <a:t>For each bucket of size b, generate two events:</a:t>
            </a:r>
          </a:p>
          <a:p>
            <a:pPr lvl="2"/>
            <a:r>
              <a:rPr lang="en-US" dirty="0" smtClean="0"/>
              <a:t>b/2 one-bits arrive at the starting time of the bucket</a:t>
            </a:r>
          </a:p>
          <a:p>
            <a:pPr lvl="2"/>
            <a:r>
              <a:rPr lang="en-US" dirty="0" smtClean="0"/>
              <a:t>b/2 one-bits arrive at the ending time of the bucket</a:t>
            </a:r>
          </a:p>
          <a:p>
            <a:pPr lvl="1"/>
            <a:r>
              <a:rPr lang="en-US" dirty="0" smtClean="0"/>
              <a:t>Sort events based on time</a:t>
            </a:r>
          </a:p>
          <a:p>
            <a:pPr lvl="1"/>
            <a:r>
              <a:rPr lang="en-US" dirty="0" smtClean="0"/>
              <a:t>Construct a new exponential histogram with these events</a:t>
            </a:r>
          </a:p>
          <a:p>
            <a:pPr lvl="1"/>
            <a:r>
              <a:rPr lang="en-US" dirty="0" smtClean="0"/>
              <a:t>If each of the EH has error </a:t>
            </a:r>
            <a:r>
              <a:rPr lang="el-GR" dirty="0" smtClean="0"/>
              <a:t>ε</a:t>
            </a:r>
            <a:r>
              <a:rPr lang="en-US" dirty="0" smtClean="0"/>
              <a:t>, then the aggregated EH has error ≈</a:t>
            </a:r>
            <a:r>
              <a:rPr lang="el-GR" dirty="0" smtClean="0"/>
              <a:t>2ε</a:t>
            </a:r>
            <a:r>
              <a:rPr lang="en-US" dirty="0" smtClean="0"/>
              <a:t> (</a:t>
            </a:r>
            <a:r>
              <a:rPr lang="en-US" b="1" dirty="0" smtClean="0"/>
              <a:t>worst-case </a:t>
            </a:r>
            <a:r>
              <a:rPr lang="en-US" dirty="0" smtClean="0"/>
              <a:t>analytic prediction -- tight)</a:t>
            </a:r>
          </a:p>
          <a:p>
            <a:pPr lvl="1"/>
            <a:r>
              <a:rPr lang="en-US" dirty="0" smtClean="0"/>
              <a:t>Proof in the paper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Result holds for any number of exponential histograms composed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00100" y="1723241"/>
          <a:ext cx="371477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10"/>
                <a:gridCol w="742955"/>
                <a:gridCol w="628655"/>
                <a:gridCol w="428628"/>
                <a:gridCol w="428628"/>
              </a:tblGrid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b</a:t>
                      </a:r>
                      <a:r>
                        <a:rPr lang="en-US" i="1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b</a:t>
                      </a:r>
                      <a:r>
                        <a:rPr lang="en-US" i="1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b</a:t>
                      </a:r>
                      <a:r>
                        <a:rPr lang="en-US" i="1" baseline="-25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b</a:t>
                      </a:r>
                      <a:r>
                        <a:rPr lang="en-US" i="1" baseline="-25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b</a:t>
                      </a:r>
                      <a:r>
                        <a:rPr lang="en-US" i="1" baseline="-25000" dirty="0" smtClean="0"/>
                        <a:t>5</a:t>
                      </a:r>
                      <a:endParaRPr lang="en-US" i="1" baseline="-25000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2437621"/>
            <a:ext cx="4500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mbria" pitchFamily="18" charset="0"/>
              </a:rPr>
              <a:t>Time: 1                                        27                 35              42        47       51</a:t>
            </a:r>
            <a:endParaRPr lang="en-US" sz="1200" dirty="0">
              <a:latin typeface="Cambria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238722" y="1723241"/>
          <a:ext cx="371477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10"/>
                <a:gridCol w="742955"/>
                <a:gridCol w="628655"/>
                <a:gridCol w="428628"/>
                <a:gridCol w="428628"/>
              </a:tblGrid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b</a:t>
                      </a:r>
                      <a:r>
                        <a:rPr lang="en-US" i="1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b</a:t>
                      </a:r>
                      <a:r>
                        <a:rPr lang="en-US" i="1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b</a:t>
                      </a:r>
                      <a:r>
                        <a:rPr lang="en-US" i="1" baseline="-25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b</a:t>
                      </a:r>
                      <a:r>
                        <a:rPr lang="en-US" i="1" baseline="-25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b</a:t>
                      </a:r>
                      <a:r>
                        <a:rPr lang="en-US" i="1" baseline="-25000" dirty="0" smtClean="0"/>
                        <a:t>5</a:t>
                      </a:r>
                      <a:endParaRPr lang="en-US" i="1" baseline="-25000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43406" y="2437621"/>
            <a:ext cx="4500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+mn-lt"/>
              </a:rPr>
              <a:t>               1</a:t>
            </a:r>
            <a:r>
              <a:rPr lang="en-US" sz="1200" dirty="0" smtClean="0">
                <a:latin typeface="+mn-lt"/>
              </a:rPr>
              <a:t>                              </a:t>
            </a:r>
            <a:r>
              <a:rPr lang="el-GR" sz="1200" dirty="0" smtClean="0">
                <a:latin typeface="+mn-lt"/>
              </a:rPr>
              <a:t>12</a:t>
            </a:r>
            <a:r>
              <a:rPr lang="en-US" sz="1200" dirty="0" smtClean="0">
                <a:latin typeface="+mn-lt"/>
              </a:rPr>
              <a:t>             </a:t>
            </a:r>
            <a:r>
              <a:rPr lang="el-GR" sz="1200" dirty="0" smtClean="0">
                <a:latin typeface="+mn-lt"/>
              </a:rPr>
              <a:t>  22</a:t>
            </a:r>
            <a:r>
              <a:rPr lang="en-US" sz="1200" dirty="0" smtClean="0">
                <a:latin typeface="+mn-lt"/>
              </a:rPr>
              <a:t>          </a:t>
            </a:r>
            <a:r>
              <a:rPr lang="el-GR" sz="1200" dirty="0" smtClean="0">
                <a:latin typeface="+mn-lt"/>
              </a:rPr>
              <a:t>  28</a:t>
            </a:r>
            <a:r>
              <a:rPr lang="en-US" sz="1200" dirty="0" smtClean="0">
                <a:latin typeface="+mn-lt"/>
              </a:rPr>
              <a:t>      </a:t>
            </a:r>
            <a:r>
              <a:rPr lang="el-GR" sz="1200" dirty="0" smtClean="0">
                <a:latin typeface="+mn-lt"/>
              </a:rPr>
              <a:t>31</a:t>
            </a:r>
            <a:r>
              <a:rPr lang="en-US" sz="1200" dirty="0" smtClean="0">
                <a:latin typeface="+mn-lt"/>
              </a:rPr>
              <a:t>     </a:t>
            </a:r>
            <a:r>
              <a:rPr lang="el-GR" sz="1200" dirty="0" smtClean="0">
                <a:latin typeface="+mn-lt"/>
              </a:rPr>
              <a:t>33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42958"/>
            <a:ext cx="8606760" cy="62293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Given A, B, ....</a:t>
            </a:r>
          </a:p>
          <a:p>
            <a:r>
              <a:rPr lang="en-US" dirty="0" smtClean="0"/>
              <a:t>Aggregated sketch represents the order-preserving aggregation of all streams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de-DE" dirty="0" smtClean="0"/>
              <a:t>Challenge 2: </a:t>
            </a:r>
            <a:r>
              <a:rPr lang="en-US" dirty="0" smtClean="0"/>
              <a:t>Aggregation of local statistics to get global statistics</a:t>
            </a:r>
          </a:p>
          <a:p>
            <a:endParaRPr lang="en-US" dirty="0" smtClean="0"/>
          </a:p>
        </p:txBody>
      </p:sp>
      <p:pic>
        <p:nvPicPr>
          <p:cNvPr id="179" name="Picture 4" descr="https://encrypted-tbn1.google.com/images?q=tbn:ANd9GcSx-JchzVdjtF_r8i2BSG4xhBH9l3psIOidX5ORRwyxw3Q39VX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6357934"/>
            <a:ext cx="540272" cy="5000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Aggregating ECM-sketches</a:t>
            </a:r>
            <a:endParaRPr lang="en-US" dirty="0"/>
          </a:p>
        </p:txBody>
      </p:sp>
      <p:sp>
        <p:nvSpPr>
          <p:cNvPr id="279" name="Isosceles Triangle 278"/>
          <p:cNvSpPr/>
          <p:nvPr/>
        </p:nvSpPr>
        <p:spPr>
          <a:xfrm>
            <a:off x="4113151" y="1973921"/>
            <a:ext cx="1719761" cy="516986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6" name="Isosceles Triangle 275"/>
          <p:cNvSpPr/>
          <p:nvPr/>
        </p:nvSpPr>
        <p:spPr>
          <a:xfrm>
            <a:off x="3286116" y="2678901"/>
            <a:ext cx="1785950" cy="516986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148888"/>
            <a:ext cx="637365" cy="37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7577" y="3148888"/>
            <a:ext cx="637365" cy="37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9" name="TextBox 268"/>
          <p:cNvSpPr txBox="1"/>
          <p:nvPr/>
        </p:nvSpPr>
        <p:spPr>
          <a:xfrm>
            <a:off x="4060157" y="3195887"/>
            <a:ext cx="226091" cy="242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l-GR" dirty="0"/>
          </a:p>
        </p:txBody>
      </p:sp>
      <p:pic>
        <p:nvPicPr>
          <p:cNvPr id="2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490906"/>
            <a:ext cx="637365" cy="37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4833" y="2490906"/>
            <a:ext cx="637365" cy="37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9153" y="1785926"/>
            <a:ext cx="637365" cy="37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0" name="TextBox 279"/>
          <p:cNvSpPr txBox="1"/>
          <p:nvPr/>
        </p:nvSpPr>
        <p:spPr>
          <a:xfrm>
            <a:off x="4848103" y="2584904"/>
            <a:ext cx="226091" cy="242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l-GR" dirty="0"/>
          </a:p>
        </p:txBody>
      </p:sp>
      <p:sp>
        <p:nvSpPr>
          <p:cNvPr id="281" name="TextBox 280"/>
          <p:cNvSpPr txBox="1"/>
          <p:nvPr/>
        </p:nvSpPr>
        <p:spPr>
          <a:xfrm>
            <a:off x="5538721" y="2819897"/>
            <a:ext cx="294191" cy="242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l-GR" dirty="0"/>
          </a:p>
        </p:txBody>
      </p:sp>
      <p:cxnSp>
        <p:nvCxnSpPr>
          <p:cNvPr id="285" name="Straight Connector 284"/>
          <p:cNvCxnSpPr/>
          <p:nvPr/>
        </p:nvCxnSpPr>
        <p:spPr>
          <a:xfrm rot="5400000">
            <a:off x="5266923" y="2702400"/>
            <a:ext cx="17389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6035237" y="1832925"/>
            <a:ext cx="202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6035237" y="3571876"/>
            <a:ext cx="202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TextBox 289"/>
          <p:cNvSpPr txBox="1"/>
          <p:nvPr/>
        </p:nvSpPr>
        <p:spPr>
          <a:xfrm>
            <a:off x="6136399" y="2631902"/>
            <a:ext cx="221551" cy="242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l-GR" dirty="0"/>
          </a:p>
        </p:txBody>
      </p:sp>
      <p:sp>
        <p:nvSpPr>
          <p:cNvPr id="291" name="TextBox 290"/>
          <p:cNvSpPr txBox="1"/>
          <p:nvPr/>
        </p:nvSpPr>
        <p:spPr>
          <a:xfrm>
            <a:off x="5377681" y="1832925"/>
            <a:ext cx="294191" cy="242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l-GR" dirty="0"/>
          </a:p>
        </p:txBody>
      </p:sp>
      <p:graphicFrame>
        <p:nvGraphicFramePr>
          <p:cNvPr id="509" name="Table 508"/>
          <p:cNvGraphicFramePr>
            <a:graphicFrameLocks noGrp="1"/>
          </p:cNvGraphicFramePr>
          <p:nvPr/>
        </p:nvGraphicFramePr>
        <p:xfrm>
          <a:off x="214282" y="4085556"/>
          <a:ext cx="2340260" cy="20702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5065"/>
                <a:gridCol w="585065"/>
                <a:gridCol w="585065"/>
                <a:gridCol w="585065"/>
              </a:tblGrid>
              <a:tr h="414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30" name="Group 529"/>
          <p:cNvGrpSpPr/>
          <p:nvPr/>
        </p:nvGrpSpPr>
        <p:grpSpPr>
          <a:xfrm>
            <a:off x="1438418" y="4229572"/>
            <a:ext cx="504056" cy="216024"/>
            <a:chOff x="5508104" y="2132856"/>
            <a:chExt cx="504056" cy="216024"/>
          </a:xfrm>
        </p:grpSpPr>
        <p:sp>
          <p:nvSpPr>
            <p:cNvPr id="531" name="Rectangle 530"/>
            <p:cNvSpPr/>
            <p:nvPr/>
          </p:nvSpPr>
          <p:spPr>
            <a:xfrm>
              <a:off x="5652120" y="213285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2" name="Straight Connector 531"/>
            <p:cNvCxnSpPr/>
            <p:nvPr/>
          </p:nvCxnSpPr>
          <p:spPr>
            <a:xfrm>
              <a:off x="5508104" y="220486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5508104" y="22768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4" name="Group 533"/>
          <p:cNvGrpSpPr/>
          <p:nvPr/>
        </p:nvGrpSpPr>
        <p:grpSpPr>
          <a:xfrm>
            <a:off x="862354" y="4229572"/>
            <a:ext cx="504056" cy="216024"/>
            <a:chOff x="4932040" y="2132856"/>
            <a:chExt cx="504056" cy="216024"/>
          </a:xfrm>
        </p:grpSpPr>
        <p:sp>
          <p:nvSpPr>
            <p:cNvPr id="535" name="Rectangle 534"/>
            <p:cNvSpPr/>
            <p:nvPr/>
          </p:nvSpPr>
          <p:spPr>
            <a:xfrm>
              <a:off x="5076056" y="213285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6" name="Straight Connector 535"/>
            <p:cNvCxnSpPr/>
            <p:nvPr/>
          </p:nvCxnSpPr>
          <p:spPr>
            <a:xfrm>
              <a:off x="4932040" y="220486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/>
            <p:cNvCxnSpPr/>
            <p:nvPr/>
          </p:nvCxnSpPr>
          <p:spPr>
            <a:xfrm>
              <a:off x="4932040" y="22768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8" name="Group 537"/>
          <p:cNvGrpSpPr/>
          <p:nvPr/>
        </p:nvGrpSpPr>
        <p:grpSpPr>
          <a:xfrm>
            <a:off x="286290" y="4229572"/>
            <a:ext cx="504056" cy="216024"/>
            <a:chOff x="4355976" y="2132856"/>
            <a:chExt cx="504056" cy="216024"/>
          </a:xfrm>
        </p:grpSpPr>
        <p:sp>
          <p:nvSpPr>
            <p:cNvPr id="539" name="Rectangle 538"/>
            <p:cNvSpPr/>
            <p:nvPr/>
          </p:nvSpPr>
          <p:spPr>
            <a:xfrm>
              <a:off x="4499992" y="213285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0" name="Straight Connector 539"/>
            <p:cNvCxnSpPr/>
            <p:nvPr/>
          </p:nvCxnSpPr>
          <p:spPr>
            <a:xfrm>
              <a:off x="4355976" y="220486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Connector 540"/>
            <p:cNvCxnSpPr/>
            <p:nvPr/>
          </p:nvCxnSpPr>
          <p:spPr>
            <a:xfrm>
              <a:off x="4355976" y="22768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2" name="Group 661"/>
          <p:cNvGrpSpPr/>
          <p:nvPr/>
        </p:nvGrpSpPr>
        <p:grpSpPr>
          <a:xfrm>
            <a:off x="1438418" y="4589612"/>
            <a:ext cx="504056" cy="216024"/>
            <a:chOff x="5508104" y="2492896"/>
            <a:chExt cx="504056" cy="216024"/>
          </a:xfrm>
        </p:grpSpPr>
        <p:sp>
          <p:nvSpPr>
            <p:cNvPr id="663" name="Rectangle 662"/>
            <p:cNvSpPr/>
            <p:nvPr/>
          </p:nvSpPr>
          <p:spPr>
            <a:xfrm>
              <a:off x="5652120" y="249289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4" name="Straight Connector 663"/>
            <p:cNvCxnSpPr/>
            <p:nvPr/>
          </p:nvCxnSpPr>
          <p:spPr>
            <a:xfrm>
              <a:off x="5508104" y="256490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/>
            <p:cNvCxnSpPr/>
            <p:nvPr/>
          </p:nvCxnSpPr>
          <p:spPr>
            <a:xfrm>
              <a:off x="5508104" y="263691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6" name="Group 665"/>
          <p:cNvGrpSpPr/>
          <p:nvPr/>
        </p:nvGrpSpPr>
        <p:grpSpPr>
          <a:xfrm>
            <a:off x="1438418" y="5021660"/>
            <a:ext cx="504056" cy="216024"/>
            <a:chOff x="5508104" y="2924944"/>
            <a:chExt cx="504056" cy="216024"/>
          </a:xfrm>
        </p:grpSpPr>
        <p:sp>
          <p:nvSpPr>
            <p:cNvPr id="667" name="Rectangle 666"/>
            <p:cNvSpPr/>
            <p:nvPr/>
          </p:nvSpPr>
          <p:spPr>
            <a:xfrm>
              <a:off x="5652120" y="2924944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8" name="Straight Connector 667"/>
            <p:cNvCxnSpPr/>
            <p:nvPr/>
          </p:nvCxnSpPr>
          <p:spPr>
            <a:xfrm>
              <a:off x="5508104" y="29969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Connector 668"/>
            <p:cNvCxnSpPr/>
            <p:nvPr/>
          </p:nvCxnSpPr>
          <p:spPr>
            <a:xfrm>
              <a:off x="5508104" y="306896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0" name="Group 669"/>
          <p:cNvGrpSpPr/>
          <p:nvPr/>
        </p:nvGrpSpPr>
        <p:grpSpPr>
          <a:xfrm>
            <a:off x="1438418" y="5453708"/>
            <a:ext cx="504056" cy="216024"/>
            <a:chOff x="5508104" y="3356992"/>
            <a:chExt cx="504056" cy="216024"/>
          </a:xfrm>
        </p:grpSpPr>
        <p:sp>
          <p:nvSpPr>
            <p:cNvPr id="671" name="Rectangle 670"/>
            <p:cNvSpPr/>
            <p:nvPr/>
          </p:nvSpPr>
          <p:spPr>
            <a:xfrm>
              <a:off x="5652120" y="335699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2" name="Straight Connector 671"/>
            <p:cNvCxnSpPr/>
            <p:nvPr/>
          </p:nvCxnSpPr>
          <p:spPr>
            <a:xfrm>
              <a:off x="5508104" y="342900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Straight Connector 672"/>
            <p:cNvCxnSpPr/>
            <p:nvPr/>
          </p:nvCxnSpPr>
          <p:spPr>
            <a:xfrm>
              <a:off x="5508104" y="350100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6" name="Group 685"/>
          <p:cNvGrpSpPr/>
          <p:nvPr/>
        </p:nvGrpSpPr>
        <p:grpSpPr>
          <a:xfrm>
            <a:off x="862354" y="4589612"/>
            <a:ext cx="504056" cy="216024"/>
            <a:chOff x="4932040" y="2492896"/>
            <a:chExt cx="504056" cy="216024"/>
          </a:xfrm>
        </p:grpSpPr>
        <p:sp>
          <p:nvSpPr>
            <p:cNvPr id="687" name="Rectangle 686"/>
            <p:cNvSpPr/>
            <p:nvPr/>
          </p:nvSpPr>
          <p:spPr>
            <a:xfrm>
              <a:off x="5076056" y="249289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8" name="Straight Connector 687"/>
            <p:cNvCxnSpPr/>
            <p:nvPr/>
          </p:nvCxnSpPr>
          <p:spPr>
            <a:xfrm>
              <a:off x="4932040" y="256490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688"/>
            <p:cNvCxnSpPr/>
            <p:nvPr/>
          </p:nvCxnSpPr>
          <p:spPr>
            <a:xfrm>
              <a:off x="4932040" y="263691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0" name="Group 689"/>
          <p:cNvGrpSpPr/>
          <p:nvPr/>
        </p:nvGrpSpPr>
        <p:grpSpPr>
          <a:xfrm>
            <a:off x="862354" y="5021660"/>
            <a:ext cx="504056" cy="216024"/>
            <a:chOff x="4932040" y="2924944"/>
            <a:chExt cx="504056" cy="216024"/>
          </a:xfrm>
        </p:grpSpPr>
        <p:sp>
          <p:nvSpPr>
            <p:cNvPr id="691" name="Rectangle 690"/>
            <p:cNvSpPr/>
            <p:nvPr/>
          </p:nvSpPr>
          <p:spPr>
            <a:xfrm>
              <a:off x="5076056" y="2924944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2" name="Straight Connector 691"/>
            <p:cNvCxnSpPr/>
            <p:nvPr/>
          </p:nvCxnSpPr>
          <p:spPr>
            <a:xfrm>
              <a:off x="4932040" y="29969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Straight Connector 692"/>
            <p:cNvCxnSpPr/>
            <p:nvPr/>
          </p:nvCxnSpPr>
          <p:spPr>
            <a:xfrm>
              <a:off x="4932040" y="306896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4" name="Group 693"/>
          <p:cNvGrpSpPr/>
          <p:nvPr/>
        </p:nvGrpSpPr>
        <p:grpSpPr>
          <a:xfrm>
            <a:off x="862354" y="5453708"/>
            <a:ext cx="504056" cy="216024"/>
            <a:chOff x="4932040" y="3356992"/>
            <a:chExt cx="504056" cy="216024"/>
          </a:xfrm>
        </p:grpSpPr>
        <p:sp>
          <p:nvSpPr>
            <p:cNvPr id="695" name="Rectangle 694"/>
            <p:cNvSpPr/>
            <p:nvPr/>
          </p:nvSpPr>
          <p:spPr>
            <a:xfrm>
              <a:off x="5076056" y="335699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6" name="Straight Connector 695"/>
            <p:cNvCxnSpPr/>
            <p:nvPr/>
          </p:nvCxnSpPr>
          <p:spPr>
            <a:xfrm>
              <a:off x="4932040" y="342900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Straight Connector 696"/>
            <p:cNvCxnSpPr/>
            <p:nvPr/>
          </p:nvCxnSpPr>
          <p:spPr>
            <a:xfrm>
              <a:off x="4932040" y="350100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0" name="Group 709"/>
          <p:cNvGrpSpPr/>
          <p:nvPr/>
        </p:nvGrpSpPr>
        <p:grpSpPr>
          <a:xfrm>
            <a:off x="286290" y="4589612"/>
            <a:ext cx="504056" cy="216024"/>
            <a:chOff x="4355976" y="2492896"/>
            <a:chExt cx="504056" cy="216024"/>
          </a:xfrm>
        </p:grpSpPr>
        <p:sp>
          <p:nvSpPr>
            <p:cNvPr id="711" name="Rectangle 710"/>
            <p:cNvSpPr/>
            <p:nvPr/>
          </p:nvSpPr>
          <p:spPr>
            <a:xfrm>
              <a:off x="4499992" y="249289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2" name="Straight Connector 711"/>
            <p:cNvCxnSpPr/>
            <p:nvPr/>
          </p:nvCxnSpPr>
          <p:spPr>
            <a:xfrm>
              <a:off x="4355976" y="256490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Straight Connector 712"/>
            <p:cNvCxnSpPr/>
            <p:nvPr/>
          </p:nvCxnSpPr>
          <p:spPr>
            <a:xfrm>
              <a:off x="4355976" y="263691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4" name="Group 713"/>
          <p:cNvGrpSpPr/>
          <p:nvPr/>
        </p:nvGrpSpPr>
        <p:grpSpPr>
          <a:xfrm>
            <a:off x="286290" y="5021660"/>
            <a:ext cx="504056" cy="216024"/>
            <a:chOff x="4355976" y="2924944"/>
            <a:chExt cx="504056" cy="216024"/>
          </a:xfrm>
        </p:grpSpPr>
        <p:sp>
          <p:nvSpPr>
            <p:cNvPr id="715" name="Rectangle 714"/>
            <p:cNvSpPr/>
            <p:nvPr/>
          </p:nvSpPr>
          <p:spPr>
            <a:xfrm>
              <a:off x="4499992" y="2924944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6" name="Straight Connector 715"/>
            <p:cNvCxnSpPr/>
            <p:nvPr/>
          </p:nvCxnSpPr>
          <p:spPr>
            <a:xfrm>
              <a:off x="4355976" y="29969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Straight Connector 716"/>
            <p:cNvCxnSpPr/>
            <p:nvPr/>
          </p:nvCxnSpPr>
          <p:spPr>
            <a:xfrm>
              <a:off x="4355976" y="306896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8" name="Group 717"/>
          <p:cNvGrpSpPr/>
          <p:nvPr/>
        </p:nvGrpSpPr>
        <p:grpSpPr>
          <a:xfrm>
            <a:off x="286290" y="5453708"/>
            <a:ext cx="504056" cy="216024"/>
            <a:chOff x="4355976" y="3356992"/>
            <a:chExt cx="504056" cy="216024"/>
          </a:xfrm>
        </p:grpSpPr>
        <p:sp>
          <p:nvSpPr>
            <p:cNvPr id="719" name="Rectangle 718"/>
            <p:cNvSpPr/>
            <p:nvPr/>
          </p:nvSpPr>
          <p:spPr>
            <a:xfrm>
              <a:off x="4499992" y="335699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0" name="Straight Connector 719"/>
            <p:cNvCxnSpPr/>
            <p:nvPr/>
          </p:nvCxnSpPr>
          <p:spPr>
            <a:xfrm>
              <a:off x="4355976" y="342900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Straight Connector 720"/>
            <p:cNvCxnSpPr/>
            <p:nvPr/>
          </p:nvCxnSpPr>
          <p:spPr>
            <a:xfrm>
              <a:off x="4355976" y="350100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74" name="Table 1073"/>
          <p:cNvGraphicFramePr>
            <a:graphicFrameLocks noGrp="1"/>
          </p:cNvGraphicFramePr>
          <p:nvPr/>
        </p:nvGraphicFramePr>
        <p:xfrm>
          <a:off x="3357554" y="4085556"/>
          <a:ext cx="2340260" cy="20702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5065"/>
                <a:gridCol w="585065"/>
                <a:gridCol w="585065"/>
                <a:gridCol w="585065"/>
              </a:tblGrid>
              <a:tr h="414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75" name="Group 1074"/>
          <p:cNvGrpSpPr/>
          <p:nvPr/>
        </p:nvGrpSpPr>
        <p:grpSpPr>
          <a:xfrm>
            <a:off x="4581690" y="4229572"/>
            <a:ext cx="504056" cy="216024"/>
            <a:chOff x="5508104" y="2132856"/>
            <a:chExt cx="504056" cy="216024"/>
          </a:xfrm>
        </p:grpSpPr>
        <p:sp>
          <p:nvSpPr>
            <p:cNvPr id="1076" name="Rectangle 1075"/>
            <p:cNvSpPr/>
            <p:nvPr/>
          </p:nvSpPr>
          <p:spPr>
            <a:xfrm>
              <a:off x="5652120" y="213285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7" name="Straight Connector 1076"/>
            <p:cNvCxnSpPr/>
            <p:nvPr/>
          </p:nvCxnSpPr>
          <p:spPr>
            <a:xfrm>
              <a:off x="5508104" y="220486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Straight Connector 1077"/>
            <p:cNvCxnSpPr/>
            <p:nvPr/>
          </p:nvCxnSpPr>
          <p:spPr>
            <a:xfrm>
              <a:off x="5508104" y="22768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9" name="Group 1078"/>
          <p:cNvGrpSpPr/>
          <p:nvPr/>
        </p:nvGrpSpPr>
        <p:grpSpPr>
          <a:xfrm>
            <a:off x="4005626" y="4229572"/>
            <a:ext cx="504056" cy="216024"/>
            <a:chOff x="4932040" y="2132856"/>
            <a:chExt cx="504056" cy="216024"/>
          </a:xfrm>
        </p:grpSpPr>
        <p:sp>
          <p:nvSpPr>
            <p:cNvPr id="1080" name="Rectangle 1079"/>
            <p:cNvSpPr/>
            <p:nvPr/>
          </p:nvSpPr>
          <p:spPr>
            <a:xfrm>
              <a:off x="5076056" y="213285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1" name="Straight Connector 1080"/>
            <p:cNvCxnSpPr/>
            <p:nvPr/>
          </p:nvCxnSpPr>
          <p:spPr>
            <a:xfrm>
              <a:off x="4932040" y="220486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2" name="Straight Connector 1081"/>
            <p:cNvCxnSpPr/>
            <p:nvPr/>
          </p:nvCxnSpPr>
          <p:spPr>
            <a:xfrm>
              <a:off x="4932040" y="22768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3" name="Group 1082"/>
          <p:cNvGrpSpPr/>
          <p:nvPr/>
        </p:nvGrpSpPr>
        <p:grpSpPr>
          <a:xfrm>
            <a:off x="3429562" y="4229572"/>
            <a:ext cx="504056" cy="216024"/>
            <a:chOff x="4355976" y="2132856"/>
            <a:chExt cx="504056" cy="216024"/>
          </a:xfrm>
        </p:grpSpPr>
        <p:sp>
          <p:nvSpPr>
            <p:cNvPr id="1084" name="Rectangle 1083"/>
            <p:cNvSpPr/>
            <p:nvPr/>
          </p:nvSpPr>
          <p:spPr>
            <a:xfrm>
              <a:off x="4499992" y="213285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5" name="Straight Connector 1084"/>
            <p:cNvCxnSpPr/>
            <p:nvPr/>
          </p:nvCxnSpPr>
          <p:spPr>
            <a:xfrm>
              <a:off x="4355976" y="220486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Straight Connector 1085"/>
            <p:cNvCxnSpPr/>
            <p:nvPr/>
          </p:nvCxnSpPr>
          <p:spPr>
            <a:xfrm>
              <a:off x="4355976" y="22768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7" name="Group 1086"/>
          <p:cNvGrpSpPr/>
          <p:nvPr/>
        </p:nvGrpSpPr>
        <p:grpSpPr>
          <a:xfrm>
            <a:off x="4581690" y="4589612"/>
            <a:ext cx="504056" cy="216024"/>
            <a:chOff x="5508104" y="2492896"/>
            <a:chExt cx="504056" cy="216024"/>
          </a:xfrm>
        </p:grpSpPr>
        <p:sp>
          <p:nvSpPr>
            <p:cNvPr id="1088" name="Rectangle 1087"/>
            <p:cNvSpPr/>
            <p:nvPr/>
          </p:nvSpPr>
          <p:spPr>
            <a:xfrm>
              <a:off x="5652120" y="249289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9" name="Straight Connector 1088"/>
            <p:cNvCxnSpPr/>
            <p:nvPr/>
          </p:nvCxnSpPr>
          <p:spPr>
            <a:xfrm>
              <a:off x="5508104" y="256490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0" name="Straight Connector 1089"/>
            <p:cNvCxnSpPr/>
            <p:nvPr/>
          </p:nvCxnSpPr>
          <p:spPr>
            <a:xfrm>
              <a:off x="5508104" y="263691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1" name="Group 1090"/>
          <p:cNvGrpSpPr/>
          <p:nvPr/>
        </p:nvGrpSpPr>
        <p:grpSpPr>
          <a:xfrm>
            <a:off x="4581690" y="5021660"/>
            <a:ext cx="504056" cy="216024"/>
            <a:chOff x="5508104" y="2924944"/>
            <a:chExt cx="504056" cy="216024"/>
          </a:xfrm>
        </p:grpSpPr>
        <p:sp>
          <p:nvSpPr>
            <p:cNvPr id="1092" name="Rectangle 1091"/>
            <p:cNvSpPr/>
            <p:nvPr/>
          </p:nvSpPr>
          <p:spPr>
            <a:xfrm>
              <a:off x="5652120" y="2924944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3" name="Straight Connector 1092"/>
            <p:cNvCxnSpPr/>
            <p:nvPr/>
          </p:nvCxnSpPr>
          <p:spPr>
            <a:xfrm>
              <a:off x="5508104" y="29969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Straight Connector 1093"/>
            <p:cNvCxnSpPr/>
            <p:nvPr/>
          </p:nvCxnSpPr>
          <p:spPr>
            <a:xfrm>
              <a:off x="5508104" y="306896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5" name="Group 1094"/>
          <p:cNvGrpSpPr/>
          <p:nvPr/>
        </p:nvGrpSpPr>
        <p:grpSpPr>
          <a:xfrm>
            <a:off x="4581690" y="5453708"/>
            <a:ext cx="504056" cy="216024"/>
            <a:chOff x="5508104" y="3356992"/>
            <a:chExt cx="504056" cy="216024"/>
          </a:xfrm>
        </p:grpSpPr>
        <p:sp>
          <p:nvSpPr>
            <p:cNvPr id="1096" name="Rectangle 1095"/>
            <p:cNvSpPr/>
            <p:nvPr/>
          </p:nvSpPr>
          <p:spPr>
            <a:xfrm>
              <a:off x="5652120" y="335699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7" name="Straight Connector 1096"/>
            <p:cNvCxnSpPr/>
            <p:nvPr/>
          </p:nvCxnSpPr>
          <p:spPr>
            <a:xfrm>
              <a:off x="5508104" y="342900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8" name="Straight Connector 1097"/>
            <p:cNvCxnSpPr/>
            <p:nvPr/>
          </p:nvCxnSpPr>
          <p:spPr>
            <a:xfrm>
              <a:off x="5508104" y="350100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9" name="Group 1098"/>
          <p:cNvGrpSpPr/>
          <p:nvPr/>
        </p:nvGrpSpPr>
        <p:grpSpPr>
          <a:xfrm>
            <a:off x="4005626" y="4589612"/>
            <a:ext cx="504056" cy="216024"/>
            <a:chOff x="4932040" y="2492896"/>
            <a:chExt cx="504056" cy="216024"/>
          </a:xfrm>
        </p:grpSpPr>
        <p:sp>
          <p:nvSpPr>
            <p:cNvPr id="1100" name="Rectangle 1099"/>
            <p:cNvSpPr/>
            <p:nvPr/>
          </p:nvSpPr>
          <p:spPr>
            <a:xfrm>
              <a:off x="5076056" y="249289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1" name="Straight Connector 1100"/>
            <p:cNvCxnSpPr/>
            <p:nvPr/>
          </p:nvCxnSpPr>
          <p:spPr>
            <a:xfrm>
              <a:off x="4932040" y="256490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2" name="Straight Connector 1101"/>
            <p:cNvCxnSpPr/>
            <p:nvPr/>
          </p:nvCxnSpPr>
          <p:spPr>
            <a:xfrm>
              <a:off x="4932040" y="263691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3" name="Group 1102"/>
          <p:cNvGrpSpPr/>
          <p:nvPr/>
        </p:nvGrpSpPr>
        <p:grpSpPr>
          <a:xfrm>
            <a:off x="4005626" y="5021660"/>
            <a:ext cx="504056" cy="216024"/>
            <a:chOff x="4932040" y="2924944"/>
            <a:chExt cx="504056" cy="216024"/>
          </a:xfrm>
        </p:grpSpPr>
        <p:sp>
          <p:nvSpPr>
            <p:cNvPr id="1104" name="Rectangle 1103"/>
            <p:cNvSpPr/>
            <p:nvPr/>
          </p:nvSpPr>
          <p:spPr>
            <a:xfrm>
              <a:off x="5076056" y="2924944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5" name="Straight Connector 1104"/>
            <p:cNvCxnSpPr/>
            <p:nvPr/>
          </p:nvCxnSpPr>
          <p:spPr>
            <a:xfrm>
              <a:off x="4932040" y="29969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Straight Connector 1105"/>
            <p:cNvCxnSpPr/>
            <p:nvPr/>
          </p:nvCxnSpPr>
          <p:spPr>
            <a:xfrm>
              <a:off x="4932040" y="306896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7" name="Group 1106"/>
          <p:cNvGrpSpPr/>
          <p:nvPr/>
        </p:nvGrpSpPr>
        <p:grpSpPr>
          <a:xfrm>
            <a:off x="4005626" y="5453708"/>
            <a:ext cx="504056" cy="216024"/>
            <a:chOff x="4932040" y="3356992"/>
            <a:chExt cx="504056" cy="216024"/>
          </a:xfrm>
        </p:grpSpPr>
        <p:sp>
          <p:nvSpPr>
            <p:cNvPr id="1108" name="Rectangle 1107"/>
            <p:cNvSpPr/>
            <p:nvPr/>
          </p:nvSpPr>
          <p:spPr>
            <a:xfrm>
              <a:off x="5076056" y="335699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9" name="Straight Connector 1108"/>
            <p:cNvCxnSpPr/>
            <p:nvPr/>
          </p:nvCxnSpPr>
          <p:spPr>
            <a:xfrm>
              <a:off x="4932040" y="342900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0" name="Straight Connector 1109"/>
            <p:cNvCxnSpPr/>
            <p:nvPr/>
          </p:nvCxnSpPr>
          <p:spPr>
            <a:xfrm>
              <a:off x="4932040" y="350100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1" name="Group 1110"/>
          <p:cNvGrpSpPr/>
          <p:nvPr/>
        </p:nvGrpSpPr>
        <p:grpSpPr>
          <a:xfrm>
            <a:off x="3429562" y="4589612"/>
            <a:ext cx="504056" cy="216024"/>
            <a:chOff x="4355976" y="2492896"/>
            <a:chExt cx="504056" cy="216024"/>
          </a:xfrm>
        </p:grpSpPr>
        <p:sp>
          <p:nvSpPr>
            <p:cNvPr id="1112" name="Rectangle 1111"/>
            <p:cNvSpPr/>
            <p:nvPr/>
          </p:nvSpPr>
          <p:spPr>
            <a:xfrm>
              <a:off x="4499992" y="249289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3" name="Straight Connector 1112"/>
            <p:cNvCxnSpPr/>
            <p:nvPr/>
          </p:nvCxnSpPr>
          <p:spPr>
            <a:xfrm>
              <a:off x="4355976" y="256490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4" name="Straight Connector 1113"/>
            <p:cNvCxnSpPr/>
            <p:nvPr/>
          </p:nvCxnSpPr>
          <p:spPr>
            <a:xfrm>
              <a:off x="4355976" y="263691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5" name="Group 1114"/>
          <p:cNvGrpSpPr/>
          <p:nvPr/>
        </p:nvGrpSpPr>
        <p:grpSpPr>
          <a:xfrm>
            <a:off x="3429562" y="5021660"/>
            <a:ext cx="504056" cy="216024"/>
            <a:chOff x="4355976" y="2924944"/>
            <a:chExt cx="504056" cy="216024"/>
          </a:xfrm>
        </p:grpSpPr>
        <p:sp>
          <p:nvSpPr>
            <p:cNvPr id="1116" name="Rectangle 1115"/>
            <p:cNvSpPr/>
            <p:nvPr/>
          </p:nvSpPr>
          <p:spPr>
            <a:xfrm>
              <a:off x="4499992" y="2924944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7" name="Straight Connector 1116"/>
            <p:cNvCxnSpPr/>
            <p:nvPr/>
          </p:nvCxnSpPr>
          <p:spPr>
            <a:xfrm>
              <a:off x="4355976" y="29969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Straight Connector 1117"/>
            <p:cNvCxnSpPr/>
            <p:nvPr/>
          </p:nvCxnSpPr>
          <p:spPr>
            <a:xfrm>
              <a:off x="4355976" y="306896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9" name="Group 1118"/>
          <p:cNvGrpSpPr/>
          <p:nvPr/>
        </p:nvGrpSpPr>
        <p:grpSpPr>
          <a:xfrm>
            <a:off x="3429562" y="5453708"/>
            <a:ext cx="504056" cy="216024"/>
            <a:chOff x="4355976" y="3356992"/>
            <a:chExt cx="504056" cy="216024"/>
          </a:xfrm>
        </p:grpSpPr>
        <p:sp>
          <p:nvSpPr>
            <p:cNvPr id="1120" name="Rectangle 1119"/>
            <p:cNvSpPr/>
            <p:nvPr/>
          </p:nvSpPr>
          <p:spPr>
            <a:xfrm>
              <a:off x="4499992" y="335699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1" name="Straight Connector 1120"/>
            <p:cNvCxnSpPr/>
            <p:nvPr/>
          </p:nvCxnSpPr>
          <p:spPr>
            <a:xfrm>
              <a:off x="4355976" y="342900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2" name="Straight Connector 1121"/>
            <p:cNvCxnSpPr/>
            <p:nvPr/>
          </p:nvCxnSpPr>
          <p:spPr>
            <a:xfrm>
              <a:off x="4355976" y="350100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23" name="Table 1122"/>
          <p:cNvGraphicFramePr>
            <a:graphicFrameLocks noGrp="1"/>
          </p:cNvGraphicFramePr>
          <p:nvPr/>
        </p:nvGraphicFramePr>
        <p:xfrm>
          <a:off x="6446582" y="4085556"/>
          <a:ext cx="2340260" cy="20702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5065"/>
                <a:gridCol w="585065"/>
                <a:gridCol w="585065"/>
                <a:gridCol w="585065"/>
              </a:tblGrid>
              <a:tr h="414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24" name="Group 1123"/>
          <p:cNvGrpSpPr/>
          <p:nvPr/>
        </p:nvGrpSpPr>
        <p:grpSpPr>
          <a:xfrm>
            <a:off x="7670718" y="4229572"/>
            <a:ext cx="504056" cy="216024"/>
            <a:chOff x="5508104" y="2132856"/>
            <a:chExt cx="504056" cy="216024"/>
          </a:xfrm>
        </p:grpSpPr>
        <p:sp>
          <p:nvSpPr>
            <p:cNvPr id="1125" name="Rectangle 1124"/>
            <p:cNvSpPr/>
            <p:nvPr/>
          </p:nvSpPr>
          <p:spPr>
            <a:xfrm>
              <a:off x="5652120" y="213285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6" name="Straight Connector 1125"/>
            <p:cNvCxnSpPr/>
            <p:nvPr/>
          </p:nvCxnSpPr>
          <p:spPr>
            <a:xfrm>
              <a:off x="5508104" y="220486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" name="Straight Connector 1126"/>
            <p:cNvCxnSpPr/>
            <p:nvPr/>
          </p:nvCxnSpPr>
          <p:spPr>
            <a:xfrm>
              <a:off x="5508104" y="22768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8" name="Group 1127"/>
          <p:cNvGrpSpPr/>
          <p:nvPr/>
        </p:nvGrpSpPr>
        <p:grpSpPr>
          <a:xfrm>
            <a:off x="7094654" y="4229572"/>
            <a:ext cx="504056" cy="216024"/>
            <a:chOff x="4932040" y="2132856"/>
            <a:chExt cx="504056" cy="216024"/>
          </a:xfrm>
        </p:grpSpPr>
        <p:sp>
          <p:nvSpPr>
            <p:cNvPr id="1129" name="Rectangle 1128"/>
            <p:cNvSpPr/>
            <p:nvPr/>
          </p:nvSpPr>
          <p:spPr>
            <a:xfrm>
              <a:off x="5076056" y="213285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0" name="Straight Connector 1129"/>
            <p:cNvCxnSpPr/>
            <p:nvPr/>
          </p:nvCxnSpPr>
          <p:spPr>
            <a:xfrm>
              <a:off x="4932040" y="220486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1" name="Straight Connector 1130"/>
            <p:cNvCxnSpPr/>
            <p:nvPr/>
          </p:nvCxnSpPr>
          <p:spPr>
            <a:xfrm>
              <a:off x="4932040" y="22768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2" name="Group 1131"/>
          <p:cNvGrpSpPr/>
          <p:nvPr/>
        </p:nvGrpSpPr>
        <p:grpSpPr>
          <a:xfrm>
            <a:off x="6518590" y="4229572"/>
            <a:ext cx="504056" cy="216024"/>
            <a:chOff x="4355976" y="2132856"/>
            <a:chExt cx="504056" cy="216024"/>
          </a:xfrm>
        </p:grpSpPr>
        <p:sp>
          <p:nvSpPr>
            <p:cNvPr id="1133" name="Rectangle 1132"/>
            <p:cNvSpPr/>
            <p:nvPr/>
          </p:nvSpPr>
          <p:spPr>
            <a:xfrm>
              <a:off x="4499992" y="213285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4" name="Straight Connector 1133"/>
            <p:cNvCxnSpPr/>
            <p:nvPr/>
          </p:nvCxnSpPr>
          <p:spPr>
            <a:xfrm>
              <a:off x="4355976" y="220486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" name="Straight Connector 1134"/>
            <p:cNvCxnSpPr/>
            <p:nvPr/>
          </p:nvCxnSpPr>
          <p:spPr>
            <a:xfrm>
              <a:off x="4355976" y="22768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6" name="Group 1135"/>
          <p:cNvGrpSpPr/>
          <p:nvPr/>
        </p:nvGrpSpPr>
        <p:grpSpPr>
          <a:xfrm>
            <a:off x="7670718" y="4589612"/>
            <a:ext cx="504056" cy="216024"/>
            <a:chOff x="5508104" y="2492896"/>
            <a:chExt cx="504056" cy="216024"/>
          </a:xfrm>
        </p:grpSpPr>
        <p:sp>
          <p:nvSpPr>
            <p:cNvPr id="1137" name="Rectangle 1136"/>
            <p:cNvSpPr/>
            <p:nvPr/>
          </p:nvSpPr>
          <p:spPr>
            <a:xfrm>
              <a:off x="5652120" y="249289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8" name="Straight Connector 1137"/>
            <p:cNvCxnSpPr/>
            <p:nvPr/>
          </p:nvCxnSpPr>
          <p:spPr>
            <a:xfrm>
              <a:off x="5508104" y="256490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" name="Straight Connector 1138"/>
            <p:cNvCxnSpPr/>
            <p:nvPr/>
          </p:nvCxnSpPr>
          <p:spPr>
            <a:xfrm>
              <a:off x="5508104" y="263691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0" name="Group 1139"/>
          <p:cNvGrpSpPr/>
          <p:nvPr/>
        </p:nvGrpSpPr>
        <p:grpSpPr>
          <a:xfrm>
            <a:off x="7670718" y="5021660"/>
            <a:ext cx="504056" cy="216024"/>
            <a:chOff x="5508104" y="2924944"/>
            <a:chExt cx="504056" cy="216024"/>
          </a:xfrm>
        </p:grpSpPr>
        <p:sp>
          <p:nvSpPr>
            <p:cNvPr id="1141" name="Rectangle 1140"/>
            <p:cNvSpPr/>
            <p:nvPr/>
          </p:nvSpPr>
          <p:spPr>
            <a:xfrm>
              <a:off x="5652120" y="2924944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2" name="Straight Connector 1141"/>
            <p:cNvCxnSpPr/>
            <p:nvPr/>
          </p:nvCxnSpPr>
          <p:spPr>
            <a:xfrm>
              <a:off x="5508104" y="29969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3" name="Straight Connector 1142"/>
            <p:cNvCxnSpPr/>
            <p:nvPr/>
          </p:nvCxnSpPr>
          <p:spPr>
            <a:xfrm>
              <a:off x="5508104" y="306896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4" name="Group 1143"/>
          <p:cNvGrpSpPr/>
          <p:nvPr/>
        </p:nvGrpSpPr>
        <p:grpSpPr>
          <a:xfrm>
            <a:off x="7670718" y="5453708"/>
            <a:ext cx="504056" cy="216024"/>
            <a:chOff x="5508104" y="3356992"/>
            <a:chExt cx="504056" cy="216024"/>
          </a:xfrm>
        </p:grpSpPr>
        <p:sp>
          <p:nvSpPr>
            <p:cNvPr id="1145" name="Rectangle 1144"/>
            <p:cNvSpPr/>
            <p:nvPr/>
          </p:nvSpPr>
          <p:spPr>
            <a:xfrm>
              <a:off x="5652120" y="335699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6" name="Straight Connector 1145"/>
            <p:cNvCxnSpPr/>
            <p:nvPr/>
          </p:nvCxnSpPr>
          <p:spPr>
            <a:xfrm>
              <a:off x="5508104" y="342900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7" name="Straight Connector 1146"/>
            <p:cNvCxnSpPr/>
            <p:nvPr/>
          </p:nvCxnSpPr>
          <p:spPr>
            <a:xfrm>
              <a:off x="5508104" y="350100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8" name="Group 1147"/>
          <p:cNvGrpSpPr/>
          <p:nvPr/>
        </p:nvGrpSpPr>
        <p:grpSpPr>
          <a:xfrm>
            <a:off x="7094654" y="4589612"/>
            <a:ext cx="504056" cy="216024"/>
            <a:chOff x="4932040" y="2492896"/>
            <a:chExt cx="504056" cy="216024"/>
          </a:xfrm>
        </p:grpSpPr>
        <p:sp>
          <p:nvSpPr>
            <p:cNvPr id="1149" name="Rectangle 1148"/>
            <p:cNvSpPr/>
            <p:nvPr/>
          </p:nvSpPr>
          <p:spPr>
            <a:xfrm>
              <a:off x="5076056" y="249289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0" name="Straight Connector 1149"/>
            <p:cNvCxnSpPr/>
            <p:nvPr/>
          </p:nvCxnSpPr>
          <p:spPr>
            <a:xfrm>
              <a:off x="4932040" y="256490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1" name="Straight Connector 1150"/>
            <p:cNvCxnSpPr/>
            <p:nvPr/>
          </p:nvCxnSpPr>
          <p:spPr>
            <a:xfrm>
              <a:off x="4932040" y="263691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2" name="Group 1151"/>
          <p:cNvGrpSpPr/>
          <p:nvPr/>
        </p:nvGrpSpPr>
        <p:grpSpPr>
          <a:xfrm>
            <a:off x="7094654" y="5021660"/>
            <a:ext cx="504056" cy="216024"/>
            <a:chOff x="4932040" y="2924944"/>
            <a:chExt cx="504056" cy="216024"/>
          </a:xfrm>
        </p:grpSpPr>
        <p:sp>
          <p:nvSpPr>
            <p:cNvPr id="1153" name="Rectangle 1152"/>
            <p:cNvSpPr/>
            <p:nvPr/>
          </p:nvSpPr>
          <p:spPr>
            <a:xfrm>
              <a:off x="5076056" y="2924944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4" name="Straight Connector 1153"/>
            <p:cNvCxnSpPr/>
            <p:nvPr/>
          </p:nvCxnSpPr>
          <p:spPr>
            <a:xfrm>
              <a:off x="4932040" y="29969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5" name="Straight Connector 1154"/>
            <p:cNvCxnSpPr/>
            <p:nvPr/>
          </p:nvCxnSpPr>
          <p:spPr>
            <a:xfrm>
              <a:off x="4932040" y="306896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6" name="Group 1155"/>
          <p:cNvGrpSpPr/>
          <p:nvPr/>
        </p:nvGrpSpPr>
        <p:grpSpPr>
          <a:xfrm>
            <a:off x="7094654" y="5453708"/>
            <a:ext cx="504056" cy="216024"/>
            <a:chOff x="4932040" y="3356992"/>
            <a:chExt cx="504056" cy="216024"/>
          </a:xfrm>
        </p:grpSpPr>
        <p:sp>
          <p:nvSpPr>
            <p:cNvPr id="1157" name="Rectangle 1156"/>
            <p:cNvSpPr/>
            <p:nvPr/>
          </p:nvSpPr>
          <p:spPr>
            <a:xfrm>
              <a:off x="5076056" y="335699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8" name="Straight Connector 1157"/>
            <p:cNvCxnSpPr/>
            <p:nvPr/>
          </p:nvCxnSpPr>
          <p:spPr>
            <a:xfrm>
              <a:off x="4932040" y="342900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9" name="Straight Connector 1158"/>
            <p:cNvCxnSpPr/>
            <p:nvPr/>
          </p:nvCxnSpPr>
          <p:spPr>
            <a:xfrm>
              <a:off x="4932040" y="350100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0" name="Group 1159"/>
          <p:cNvGrpSpPr/>
          <p:nvPr/>
        </p:nvGrpSpPr>
        <p:grpSpPr>
          <a:xfrm>
            <a:off x="6518590" y="4589612"/>
            <a:ext cx="504056" cy="216024"/>
            <a:chOff x="4355976" y="2492896"/>
            <a:chExt cx="504056" cy="216024"/>
          </a:xfrm>
        </p:grpSpPr>
        <p:sp>
          <p:nvSpPr>
            <p:cNvPr id="1161" name="Rectangle 1160"/>
            <p:cNvSpPr/>
            <p:nvPr/>
          </p:nvSpPr>
          <p:spPr>
            <a:xfrm>
              <a:off x="4499992" y="2492896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2" name="Straight Connector 1161"/>
            <p:cNvCxnSpPr/>
            <p:nvPr/>
          </p:nvCxnSpPr>
          <p:spPr>
            <a:xfrm>
              <a:off x="4355976" y="256490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3" name="Straight Connector 1162"/>
            <p:cNvCxnSpPr/>
            <p:nvPr/>
          </p:nvCxnSpPr>
          <p:spPr>
            <a:xfrm>
              <a:off x="4355976" y="263691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4" name="Group 1163"/>
          <p:cNvGrpSpPr/>
          <p:nvPr/>
        </p:nvGrpSpPr>
        <p:grpSpPr>
          <a:xfrm>
            <a:off x="6518590" y="5021660"/>
            <a:ext cx="504056" cy="216024"/>
            <a:chOff x="4355976" y="2924944"/>
            <a:chExt cx="504056" cy="216024"/>
          </a:xfrm>
        </p:grpSpPr>
        <p:sp>
          <p:nvSpPr>
            <p:cNvPr id="1165" name="Rectangle 1164"/>
            <p:cNvSpPr/>
            <p:nvPr/>
          </p:nvSpPr>
          <p:spPr>
            <a:xfrm>
              <a:off x="4499992" y="2924944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6" name="Straight Connector 1165"/>
            <p:cNvCxnSpPr/>
            <p:nvPr/>
          </p:nvCxnSpPr>
          <p:spPr>
            <a:xfrm>
              <a:off x="4355976" y="29969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7" name="Straight Connector 1166"/>
            <p:cNvCxnSpPr/>
            <p:nvPr/>
          </p:nvCxnSpPr>
          <p:spPr>
            <a:xfrm>
              <a:off x="4355976" y="306896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8" name="Group 1167"/>
          <p:cNvGrpSpPr/>
          <p:nvPr/>
        </p:nvGrpSpPr>
        <p:grpSpPr>
          <a:xfrm>
            <a:off x="6518590" y="5453708"/>
            <a:ext cx="504056" cy="216024"/>
            <a:chOff x="4355976" y="3356992"/>
            <a:chExt cx="504056" cy="216024"/>
          </a:xfrm>
        </p:grpSpPr>
        <p:sp>
          <p:nvSpPr>
            <p:cNvPr id="1169" name="Rectangle 1168"/>
            <p:cNvSpPr/>
            <p:nvPr/>
          </p:nvSpPr>
          <p:spPr>
            <a:xfrm>
              <a:off x="4499992" y="3356992"/>
              <a:ext cx="288032" cy="2160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0" name="Straight Connector 1169"/>
            <p:cNvCxnSpPr/>
            <p:nvPr/>
          </p:nvCxnSpPr>
          <p:spPr>
            <a:xfrm>
              <a:off x="4355976" y="342900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1" name="Straight Connector 1170"/>
            <p:cNvCxnSpPr/>
            <p:nvPr/>
          </p:nvCxnSpPr>
          <p:spPr>
            <a:xfrm>
              <a:off x="4355976" y="350100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2" name="TextBox 1171"/>
          <p:cNvSpPr txBox="1"/>
          <p:nvPr/>
        </p:nvSpPr>
        <p:spPr>
          <a:xfrm>
            <a:off x="2857488" y="501277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l-GR" dirty="0"/>
          </a:p>
        </p:txBody>
      </p:sp>
      <p:sp>
        <p:nvSpPr>
          <p:cNvPr id="1173" name="TextBox 1172"/>
          <p:cNvSpPr txBox="1"/>
          <p:nvPr/>
        </p:nvSpPr>
        <p:spPr>
          <a:xfrm>
            <a:off x="5895756" y="501277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l-GR" dirty="0"/>
          </a:p>
        </p:txBody>
      </p:sp>
      <p:sp>
        <p:nvSpPr>
          <p:cNvPr id="1174" name="Rectangle 1173"/>
          <p:cNvSpPr/>
          <p:nvPr/>
        </p:nvSpPr>
        <p:spPr>
          <a:xfrm>
            <a:off x="285720" y="4084084"/>
            <a:ext cx="500066" cy="428628"/>
          </a:xfrm>
          <a:prstGeom prst="rect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75" name="Rectangle 1174"/>
          <p:cNvSpPr/>
          <p:nvPr/>
        </p:nvSpPr>
        <p:spPr>
          <a:xfrm>
            <a:off x="3428992" y="4084084"/>
            <a:ext cx="500066" cy="428628"/>
          </a:xfrm>
          <a:prstGeom prst="rect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76" name="Rectangle 1175"/>
          <p:cNvSpPr/>
          <p:nvPr/>
        </p:nvSpPr>
        <p:spPr>
          <a:xfrm>
            <a:off x="857224" y="4084084"/>
            <a:ext cx="500066" cy="428628"/>
          </a:xfrm>
          <a:prstGeom prst="rect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77" name="Rectangle 1176"/>
          <p:cNvSpPr/>
          <p:nvPr/>
        </p:nvSpPr>
        <p:spPr>
          <a:xfrm>
            <a:off x="4000496" y="4084084"/>
            <a:ext cx="500066" cy="428628"/>
          </a:xfrm>
          <a:prstGeom prst="rect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3" name="TextBox 182"/>
          <p:cNvSpPr txBox="1"/>
          <p:nvPr/>
        </p:nvSpPr>
        <p:spPr>
          <a:xfrm>
            <a:off x="3286116" y="314324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l-GR" b="1" dirty="0"/>
          </a:p>
        </p:txBody>
      </p:sp>
      <p:sp>
        <p:nvSpPr>
          <p:cNvPr id="184" name="TextBox 183"/>
          <p:cNvSpPr txBox="1"/>
          <p:nvPr/>
        </p:nvSpPr>
        <p:spPr>
          <a:xfrm>
            <a:off x="4714876" y="314324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l-GR" b="1" dirty="0"/>
          </a:p>
        </p:txBody>
      </p:sp>
      <p:sp>
        <p:nvSpPr>
          <p:cNvPr id="185" name="TextBox 184"/>
          <p:cNvSpPr txBox="1"/>
          <p:nvPr/>
        </p:nvSpPr>
        <p:spPr>
          <a:xfrm>
            <a:off x="3929058" y="250030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l-GR" b="1" dirty="0"/>
          </a:p>
        </p:txBody>
      </p:sp>
      <p:sp>
        <p:nvSpPr>
          <p:cNvPr id="186" name="TextBox 185"/>
          <p:cNvSpPr txBox="1"/>
          <p:nvPr/>
        </p:nvSpPr>
        <p:spPr>
          <a:xfrm>
            <a:off x="1077350" y="371475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l-GR" b="1" dirty="0"/>
          </a:p>
        </p:txBody>
      </p:sp>
      <p:sp>
        <p:nvSpPr>
          <p:cNvPr id="187" name="TextBox 186"/>
          <p:cNvSpPr txBox="1"/>
          <p:nvPr/>
        </p:nvSpPr>
        <p:spPr>
          <a:xfrm>
            <a:off x="4220622" y="371475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l-GR" b="1" dirty="0"/>
          </a:p>
        </p:txBody>
      </p:sp>
      <p:sp>
        <p:nvSpPr>
          <p:cNvPr id="188" name="TextBox 187"/>
          <p:cNvSpPr txBox="1"/>
          <p:nvPr/>
        </p:nvSpPr>
        <p:spPr>
          <a:xfrm>
            <a:off x="7363894" y="371475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l-GR" b="1" dirty="0"/>
          </a:p>
        </p:txBody>
      </p:sp>
      <p:sp>
        <p:nvSpPr>
          <p:cNvPr id="180" name="TextBox 179"/>
          <p:cNvSpPr txBox="1"/>
          <p:nvPr/>
        </p:nvSpPr>
        <p:spPr>
          <a:xfrm>
            <a:off x="5577944" y="250030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</a:t>
            </a:r>
            <a:endParaRPr lang="el-GR" b="1" dirty="0"/>
          </a:p>
        </p:txBody>
      </p:sp>
      <p:sp>
        <p:nvSpPr>
          <p:cNvPr id="181" name="TextBox 180"/>
          <p:cNvSpPr txBox="1"/>
          <p:nvPr/>
        </p:nvSpPr>
        <p:spPr>
          <a:xfrm>
            <a:off x="4792126" y="178592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4" grpId="0" animBg="1"/>
      <p:bldP spid="1174" grpId="1" animBg="1"/>
      <p:bldP spid="1175" grpId="0" animBg="1"/>
      <p:bldP spid="1175" grpId="1" animBg="1"/>
      <p:bldP spid="1176" grpId="0" animBg="1"/>
      <p:bldP spid="1176" grpId="1" animBg="1"/>
      <p:bldP spid="1177" grpId="0" animBg="1"/>
      <p:bldP spid="117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Experimental evaluation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ECM-sketches based on</a:t>
            </a:r>
          </a:p>
          <a:p>
            <a:pPr lvl="1"/>
            <a:r>
              <a:rPr lang="de-DE" dirty="0" smtClean="0"/>
              <a:t>Exponential histograms, deterministic waves, randomized waves</a:t>
            </a:r>
          </a:p>
          <a:p>
            <a:pPr lvl="1"/>
            <a:r>
              <a:rPr lang="el-GR" i="1" dirty="0" smtClean="0"/>
              <a:t>ε</a:t>
            </a:r>
            <a:r>
              <a:rPr lang="en-US" i="1" dirty="0" smtClean="0"/>
              <a:t>  </a:t>
            </a:r>
            <a:r>
              <a:rPr lang="en-US" dirty="0" smtClean="0"/>
              <a:t>in [0.05 , 0.25]</a:t>
            </a:r>
            <a:endParaRPr lang="de-DE" dirty="0" smtClean="0"/>
          </a:p>
          <a:p>
            <a:r>
              <a:rPr lang="de-DE" dirty="0" smtClean="0"/>
              <a:t>Centralized setting: Evaluate individual ECM-sketches</a:t>
            </a:r>
          </a:p>
          <a:p>
            <a:r>
              <a:rPr lang="de-DE" dirty="0" smtClean="0"/>
              <a:t>Distributed setting: Nodes organized in a binary tree, aggregated ECM-sketches</a:t>
            </a:r>
            <a:endParaRPr lang="en-US" dirty="0" smtClean="0"/>
          </a:p>
          <a:p>
            <a:r>
              <a:rPr lang="de-DE" dirty="0" smtClean="0"/>
              <a:t>Dataset:</a:t>
            </a:r>
          </a:p>
          <a:p>
            <a:pPr lvl="1"/>
            <a:r>
              <a:rPr lang="en-US" dirty="0" smtClean="0"/>
              <a:t>World-cup ’98: approx. 1.1 billion http requests (</a:t>
            </a:r>
            <a:r>
              <a:rPr lang="en-US" dirty="0" err="1" smtClean="0"/>
              <a:t>key:url</a:t>
            </a:r>
            <a:r>
              <a:rPr lang="en-US" dirty="0" smtClean="0"/>
              <a:t>)</a:t>
            </a:r>
          </a:p>
          <a:p>
            <a:pPr lvl="1"/>
            <a:endParaRPr lang="de-DE" dirty="0" smtClean="0"/>
          </a:p>
          <a:p>
            <a:r>
              <a:rPr lang="en-US" dirty="0" smtClean="0"/>
              <a:t>Queries: Point queries (URL frequency), and self-join queries</a:t>
            </a:r>
          </a:p>
          <a:p>
            <a:r>
              <a:rPr lang="en-US" dirty="0" smtClean="0"/>
              <a:t>Observed error relative to the stream size, as in conventional Count-min sketches.</a:t>
            </a:r>
          </a:p>
          <a:p>
            <a:pPr>
              <a:buNone/>
            </a:pPr>
            <a:endParaRPr lang="de-DE" dirty="0" smtClean="0"/>
          </a:p>
          <a:p>
            <a:r>
              <a:rPr lang="en-US" dirty="0" smtClean="0"/>
              <a:t>Sliding window of 1 million seconds (~11.5 days)</a:t>
            </a:r>
          </a:p>
          <a:p>
            <a:r>
              <a:rPr lang="de-DE" dirty="0" smtClean="0"/>
              <a:t>More results in the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Estimation accuracy of ECM-sketches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4282" y="5500702"/>
            <a:ext cx="8640960" cy="1125528"/>
          </a:xfrm>
        </p:spPr>
        <p:txBody>
          <a:bodyPr>
            <a:normAutofit/>
          </a:bodyPr>
          <a:lstStyle/>
          <a:p>
            <a:r>
              <a:rPr lang="de-DE" dirty="0" smtClean="0"/>
              <a:t>ECM-sketches with exponential histograms</a:t>
            </a:r>
          </a:p>
          <a:p>
            <a:pPr lvl="1"/>
            <a:r>
              <a:rPr lang="de-DE" dirty="0" smtClean="0"/>
              <a:t>More efficient and more compact than deterministic waves</a:t>
            </a:r>
          </a:p>
          <a:p>
            <a:pPr lvl="1"/>
            <a:r>
              <a:rPr lang="de-DE" dirty="0" smtClean="0"/>
              <a:t>At least two orders of magnitude smaller compared to randomized waves</a:t>
            </a:r>
          </a:p>
          <a:p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785794"/>
            <a:ext cx="6429420" cy="471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Accuracy of aggregated ECM-sketches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4282" y="4786322"/>
            <a:ext cx="8640960" cy="1839908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</a:p>
          <a:p>
            <a:r>
              <a:rPr lang="de-DE" dirty="0" smtClean="0"/>
              <a:t>ECM-sketches with randomized waves: Error-free aggregation, high space complexity</a:t>
            </a:r>
          </a:p>
          <a:p>
            <a:r>
              <a:rPr lang="de-DE" dirty="0" smtClean="0"/>
              <a:t>ECM-sketches based on deterministic sliding windows: error smaller than the worst-case analytic prediction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00034" y="4786322"/>
          <a:ext cx="4867275" cy="428625"/>
        </p:xfrm>
        <a:graphic>
          <a:graphicData uri="http://schemas.openxmlformats.org/presentationml/2006/ole">
            <p:oleObj spid="_x0000_s60419" name="Equation" r:id="rId4" imgW="2450880" imgH="215640" progId="Equation.3">
              <p:embed/>
            </p:oleObj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57232"/>
            <a:ext cx="9144000" cy="331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Conclusions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ECM-sketches</a:t>
            </a:r>
          </a:p>
          <a:p>
            <a:pPr lvl="1"/>
            <a:r>
              <a:rPr lang="de-DE" sz="2400" dirty="0" smtClean="0"/>
              <a:t>The first data structure to enable sliding window statistics over high-dimensional streams</a:t>
            </a:r>
          </a:p>
          <a:p>
            <a:pPr lvl="1"/>
            <a:r>
              <a:rPr lang="de-DE" sz="2400" dirty="0" smtClean="0"/>
              <a:t>Enables composition with controllable error bounds</a:t>
            </a:r>
          </a:p>
          <a:p>
            <a:endParaRPr lang="de-DE" sz="2400" dirty="0" smtClean="0"/>
          </a:p>
          <a:p>
            <a:r>
              <a:rPr lang="de-DE" sz="2400" dirty="0" smtClean="0"/>
              <a:t>Future work</a:t>
            </a:r>
          </a:p>
          <a:p>
            <a:pPr lvl="1"/>
            <a:r>
              <a:rPr lang="de-DE" sz="2400" dirty="0" smtClean="0"/>
              <a:t>ECM-sketches to continuously monitor functions over distributed data</a:t>
            </a:r>
          </a:p>
          <a:p>
            <a:pPr lvl="1"/>
            <a:r>
              <a:rPr lang="de-DE" sz="2400" dirty="0" smtClean="0"/>
              <a:t>Geometric method </a:t>
            </a:r>
            <a:r>
              <a:rPr lang="de-DE" dirty="0" smtClean="0"/>
              <a:t>[Sharfman‘06]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715436" cy="250033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dirty="0" smtClean="0"/>
              <a:t>Thank you for your attention…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214950"/>
            <a:ext cx="4810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http://titan.softnet.tuc.gr:8080/softnet/images/lab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714752"/>
            <a:ext cx="2124075" cy="66675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571868" y="4500570"/>
            <a:ext cx="2646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http://www.softnet.tuc.gr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3661593" y="5929330"/>
            <a:ext cx="233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http://www.lift-eu.org</a:t>
            </a:r>
            <a:endParaRPr lang="el-G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Streams and sliding windows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214282" y="1071546"/>
            <a:ext cx="8572560" cy="5429288"/>
          </a:xfrm>
        </p:spPr>
        <p:txBody>
          <a:bodyPr>
            <a:normAutofit/>
          </a:bodyPr>
          <a:lstStyle/>
          <a:p>
            <a:pPr>
              <a:buNone/>
            </a:pPr>
            <a:endParaRPr lang="de-DE" sz="2000" dirty="0" smtClean="0"/>
          </a:p>
          <a:p>
            <a:pPr algn="ctr">
              <a:buNone/>
            </a:pPr>
            <a:r>
              <a:rPr lang="de-DE" sz="2400" dirty="0" smtClean="0"/>
              <a:t>Querying of </a:t>
            </a:r>
            <a:r>
              <a:rPr lang="de-DE" sz="2400" u="sng" dirty="0" smtClean="0"/>
              <a:t>distributed</a:t>
            </a:r>
            <a:r>
              <a:rPr lang="de-DE" sz="2400" dirty="0" smtClean="0"/>
              <a:t> </a:t>
            </a:r>
            <a:r>
              <a:rPr lang="de-DE" sz="2400" i="1" dirty="0" smtClean="0"/>
              <a:t>sliding-window </a:t>
            </a:r>
            <a:r>
              <a:rPr lang="de-DE" sz="2400" b="1" dirty="0" smtClean="0"/>
              <a:t>data streams</a:t>
            </a:r>
            <a:endParaRPr lang="de-DE" sz="2400" dirty="0" smtClean="0"/>
          </a:p>
          <a:p>
            <a:endParaRPr lang="de-DE" sz="2000" dirty="0" smtClean="0"/>
          </a:p>
          <a:p>
            <a:r>
              <a:rPr lang="de-DE" sz="2000" dirty="0" smtClean="0"/>
              <a:t>Distributed: Many nodes/peers, many streams, aggregate statistics</a:t>
            </a:r>
          </a:p>
          <a:p>
            <a:pPr lvl="1"/>
            <a:r>
              <a:rPr lang="de-DE" sz="2000" dirty="0" smtClean="0"/>
              <a:t>Cannot afford to centralize all data</a:t>
            </a:r>
          </a:p>
          <a:p>
            <a:r>
              <a:rPr lang="de-DE" sz="2000" dirty="0" smtClean="0"/>
              <a:t>Sliding windows: Only interested on recent data</a:t>
            </a:r>
          </a:p>
          <a:p>
            <a:pPr lvl="1"/>
            <a:r>
              <a:rPr lang="de-DE" sz="2000" dirty="0" smtClean="0"/>
              <a:t>Arrival-based model: Account for the last X items</a:t>
            </a:r>
          </a:p>
          <a:p>
            <a:pPr lvl="1"/>
            <a:r>
              <a:rPr lang="de-DE" sz="2000" dirty="0" smtClean="0"/>
              <a:t>Time-based model: Account for the items arriving in the last X minutes</a:t>
            </a:r>
          </a:p>
          <a:p>
            <a:r>
              <a:rPr lang="de-DE" sz="2000" dirty="0" smtClean="0"/>
              <a:t>Data streams: High-dimensional</a:t>
            </a:r>
          </a:p>
          <a:p>
            <a:pPr lvl="1"/>
            <a:r>
              <a:rPr lang="de-DE" sz="2000" dirty="0" smtClean="0"/>
              <a:t>Maintain occurrences of ip addresses</a:t>
            </a:r>
          </a:p>
          <a:p>
            <a:pPr lvl="1"/>
            <a:r>
              <a:rPr lang="de-DE" sz="2000" dirty="0" smtClean="0"/>
              <a:t>Maintain term frequencies in textual streams (e.g., emails)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7235223" y="4397166"/>
            <a:ext cx="2498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Small space/time</a:t>
            </a:r>
            <a:endParaRPr lang="el-G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7786710" y="3357562"/>
            <a:ext cx="428628" cy="26432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142853"/>
            <a:ext cx="8218488" cy="500066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Motivation example: Monitoring network packet traffic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214282" y="928670"/>
            <a:ext cx="4543428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b="1" dirty="0" smtClean="0"/>
              <a:t>Monitor </a:t>
            </a:r>
            <a:r>
              <a:rPr lang="de-DE" dirty="0" smtClean="0"/>
              <a:t>the distribution of packet traffic over IP addresses</a:t>
            </a:r>
          </a:p>
          <a:p>
            <a:pPr>
              <a:buNone/>
            </a:pPr>
            <a:endParaRPr lang="de-DE" b="1" dirty="0" smtClean="0"/>
          </a:p>
          <a:p>
            <a:pPr>
              <a:buNone/>
            </a:pPr>
            <a:r>
              <a:rPr lang="de-DE" b="1" dirty="0" smtClean="0"/>
              <a:t>Challenge 1:</a:t>
            </a:r>
          </a:p>
          <a:p>
            <a:r>
              <a:rPr lang="de-DE" b="1" dirty="0" smtClean="0"/>
              <a:t>Local statistics</a:t>
            </a:r>
            <a:r>
              <a:rPr lang="de-DE" dirty="0" smtClean="0"/>
              <a:t>: Compactly/efficiently </a:t>
            </a:r>
            <a:r>
              <a:rPr lang="de-DE" i="1" dirty="0" smtClean="0"/>
              <a:t>maintain the ip address frequencies</a:t>
            </a:r>
            <a:endParaRPr lang="de-DE" dirty="0" smtClean="0"/>
          </a:p>
          <a:p>
            <a:r>
              <a:rPr lang="de-DE" b="1" dirty="0" smtClean="0"/>
              <a:t>Sliding window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i="1" dirty="0" smtClean="0"/>
              <a:t>use only recent packets</a:t>
            </a:r>
            <a:r>
              <a:rPr lang="de-DE" dirty="0" smtClean="0"/>
              <a:t>, e.g., of last hour</a:t>
            </a:r>
          </a:p>
          <a:p>
            <a:r>
              <a:rPr lang="de-DE" dirty="0" smtClean="0"/>
              <a:t>Queries with multiple sliding window lengths!</a:t>
            </a:r>
          </a:p>
          <a:p>
            <a:pPr>
              <a:buNone/>
            </a:pPr>
            <a:endParaRPr lang="de-DE" b="1" dirty="0" smtClean="0"/>
          </a:p>
          <a:p>
            <a:pPr>
              <a:buNone/>
            </a:pPr>
            <a:r>
              <a:rPr lang="de-DE" b="1" dirty="0" smtClean="0"/>
              <a:t>Challenge 2:</a:t>
            </a:r>
          </a:p>
          <a:p>
            <a:r>
              <a:rPr lang="de-DE" dirty="0" smtClean="0"/>
              <a:t>How to </a:t>
            </a:r>
            <a:r>
              <a:rPr lang="de-DE" i="1" dirty="0" smtClean="0"/>
              <a:t>aggregate local statistics to get the </a:t>
            </a:r>
            <a:r>
              <a:rPr lang="de-DE" b="1" i="1" dirty="0" smtClean="0"/>
              <a:t>global statistics</a:t>
            </a:r>
          </a:p>
          <a:p>
            <a:pPr>
              <a:buNone/>
            </a:pPr>
            <a:endParaRPr lang="de-DE" b="1" dirty="0" smtClean="0"/>
          </a:p>
        </p:txBody>
      </p:sp>
      <p:sp>
        <p:nvSpPr>
          <p:cNvPr id="65" name="Down Arrow 64"/>
          <p:cNvSpPr/>
          <p:nvPr/>
        </p:nvSpPr>
        <p:spPr>
          <a:xfrm flipV="1">
            <a:off x="5857884" y="4081482"/>
            <a:ext cx="502916" cy="642942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130626" y="4078632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Local statistics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" name="Group 50"/>
          <p:cNvGrpSpPr/>
          <p:nvPr/>
        </p:nvGrpSpPr>
        <p:grpSpPr>
          <a:xfrm>
            <a:off x="5857884" y="4795862"/>
            <a:ext cx="714380" cy="428628"/>
            <a:chOff x="6732240" y="1124744"/>
            <a:chExt cx="1512168" cy="677467"/>
          </a:xfrm>
        </p:grpSpPr>
        <p:pic>
          <p:nvPicPr>
            <p:cNvPr id="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2240" y="1124744"/>
              <a:ext cx="1512168" cy="677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4368" y="1477682"/>
              <a:ext cx="360040" cy="324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7274642" y="4438672"/>
          <a:ext cx="1869358" cy="21336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934679"/>
                <a:gridCol w="934679"/>
              </a:tblGrid>
              <a:tr h="23659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ip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freq.</a:t>
                      </a:r>
                      <a:endParaRPr lang="en-US" sz="1400" dirty="0"/>
                    </a:p>
                  </a:txBody>
                  <a:tcPr/>
                </a:tc>
              </a:tr>
              <a:tr h="2365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10.0.3.4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</a:tr>
              <a:tr h="2365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20.3.5.6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120</a:t>
                      </a:r>
                      <a:endParaRPr lang="en-US" sz="1400" dirty="0"/>
                    </a:p>
                  </a:txBody>
                  <a:tcPr/>
                </a:tc>
              </a:tr>
              <a:tr h="2365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111.1.2.3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2365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121.2.1.1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</a:tr>
              <a:tr h="2365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145.4.5.3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</a:tr>
              <a:tr h="2365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9" name="Oval 58"/>
          <p:cNvSpPr/>
          <p:nvPr/>
        </p:nvSpPr>
        <p:spPr>
          <a:xfrm>
            <a:off x="4643438" y="3438540"/>
            <a:ext cx="504056" cy="50405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</a:t>
            </a:r>
            <a:r>
              <a:rPr lang="en-US" sz="1200" baseline="-25000" dirty="0" smtClean="0"/>
              <a:t>1</a:t>
            </a:r>
            <a:endParaRPr lang="en-US" sz="1200" baseline="-25000" dirty="0"/>
          </a:p>
        </p:txBody>
      </p:sp>
      <p:sp>
        <p:nvSpPr>
          <p:cNvPr id="60" name="Oval 59"/>
          <p:cNvSpPr/>
          <p:nvPr/>
        </p:nvSpPr>
        <p:spPr>
          <a:xfrm>
            <a:off x="5219502" y="3438540"/>
            <a:ext cx="504056" cy="50405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</a:t>
            </a:r>
            <a:r>
              <a:rPr lang="en-US" sz="1200" baseline="-25000" dirty="0" smtClean="0"/>
              <a:t>2</a:t>
            </a:r>
            <a:endParaRPr lang="en-US" sz="1200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5795566" y="3429000"/>
            <a:ext cx="504056" cy="50405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</a:t>
            </a:r>
            <a:r>
              <a:rPr lang="en-US" sz="1200" baseline="-25000" dirty="0" smtClean="0"/>
              <a:t>3</a:t>
            </a:r>
            <a:endParaRPr lang="en-US" sz="1200" baseline="-25000" dirty="0"/>
          </a:p>
        </p:txBody>
      </p:sp>
      <p:sp>
        <p:nvSpPr>
          <p:cNvPr id="76" name="Oval 75"/>
          <p:cNvSpPr/>
          <p:nvPr/>
        </p:nvSpPr>
        <p:spPr>
          <a:xfrm>
            <a:off x="5219502" y="2513836"/>
            <a:ext cx="504056" cy="50405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</a:t>
            </a:r>
            <a:r>
              <a:rPr lang="en-US" sz="1200" baseline="-25000" dirty="0" smtClean="0"/>
              <a:t>4</a:t>
            </a:r>
            <a:endParaRPr lang="en-US" sz="1200" baseline="-25000" dirty="0"/>
          </a:p>
        </p:txBody>
      </p:sp>
      <p:cxnSp>
        <p:nvCxnSpPr>
          <p:cNvPr id="78" name="Straight Arrow Connector 77"/>
          <p:cNvCxnSpPr>
            <a:stCxn id="59" idx="0"/>
            <a:endCxn id="76" idx="3"/>
          </p:cNvCxnSpPr>
          <p:nvPr/>
        </p:nvCxnSpPr>
        <p:spPr>
          <a:xfrm rot="5400000" flipH="1" flipV="1">
            <a:off x="4847160" y="2992382"/>
            <a:ext cx="494465" cy="397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0" idx="0"/>
            <a:endCxn id="76" idx="4"/>
          </p:cNvCxnSpPr>
          <p:nvPr/>
        </p:nvCxnSpPr>
        <p:spPr>
          <a:xfrm rot="5400000" flipH="1" flipV="1">
            <a:off x="5261206" y="3228216"/>
            <a:ext cx="4206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0" idx="0"/>
            <a:endCxn id="76" idx="5"/>
          </p:cNvCxnSpPr>
          <p:nvPr/>
        </p:nvCxnSpPr>
        <p:spPr>
          <a:xfrm rot="16200000" flipV="1">
            <a:off x="5606206" y="2987611"/>
            <a:ext cx="484925" cy="397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6916344" y="3438540"/>
            <a:ext cx="504056" cy="50405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</a:t>
            </a:r>
            <a:r>
              <a:rPr lang="en-US" sz="1200" baseline="-25000" dirty="0" smtClean="0"/>
              <a:t>5</a:t>
            </a:r>
            <a:endParaRPr lang="en-US" sz="1200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7492408" y="3438540"/>
            <a:ext cx="504056" cy="50405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</a:t>
            </a:r>
            <a:r>
              <a:rPr lang="en-US" sz="1200" baseline="-25000" dirty="0" smtClean="0"/>
              <a:t>6</a:t>
            </a:r>
            <a:endParaRPr lang="en-US" sz="1200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8068472" y="3438540"/>
            <a:ext cx="504056" cy="50405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</a:t>
            </a:r>
            <a:r>
              <a:rPr lang="en-US" sz="1200" baseline="-25000" dirty="0" smtClean="0"/>
              <a:t>7</a:t>
            </a:r>
            <a:endParaRPr lang="en-US" sz="1200" baseline="-25000" dirty="0"/>
          </a:p>
        </p:txBody>
      </p:sp>
      <p:sp>
        <p:nvSpPr>
          <p:cNvPr id="85" name="Oval 84"/>
          <p:cNvSpPr/>
          <p:nvPr/>
        </p:nvSpPr>
        <p:spPr>
          <a:xfrm>
            <a:off x="7492408" y="2513836"/>
            <a:ext cx="504056" cy="50405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</a:t>
            </a:r>
            <a:r>
              <a:rPr lang="en-US" sz="1200" baseline="-25000" dirty="0" smtClean="0"/>
              <a:t>8</a:t>
            </a:r>
            <a:endParaRPr lang="en-US" sz="1200" baseline="-25000" dirty="0"/>
          </a:p>
        </p:txBody>
      </p:sp>
      <p:cxnSp>
        <p:nvCxnSpPr>
          <p:cNvPr id="86" name="Straight Arrow Connector 85"/>
          <p:cNvCxnSpPr>
            <a:stCxn id="82" idx="0"/>
            <a:endCxn id="85" idx="3"/>
          </p:cNvCxnSpPr>
          <p:nvPr/>
        </p:nvCxnSpPr>
        <p:spPr>
          <a:xfrm rot="5400000" flipH="1" flipV="1">
            <a:off x="7120066" y="2992382"/>
            <a:ext cx="494465" cy="397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3" idx="0"/>
            <a:endCxn id="85" idx="4"/>
          </p:cNvCxnSpPr>
          <p:nvPr/>
        </p:nvCxnSpPr>
        <p:spPr>
          <a:xfrm rot="5400000" flipH="1" flipV="1">
            <a:off x="7534112" y="3228216"/>
            <a:ext cx="4206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4" idx="0"/>
            <a:endCxn id="85" idx="5"/>
          </p:cNvCxnSpPr>
          <p:nvPr/>
        </p:nvCxnSpPr>
        <p:spPr>
          <a:xfrm rot="16200000" flipV="1">
            <a:off x="7874342" y="2992381"/>
            <a:ext cx="494465" cy="397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6357950" y="1652590"/>
            <a:ext cx="504056" cy="50405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n</a:t>
            </a:r>
            <a:r>
              <a:rPr lang="en-US" sz="1200" baseline="-25000" dirty="0" err="1" smtClean="0"/>
              <a:t>j</a:t>
            </a:r>
            <a:endParaRPr lang="en-US" sz="1200" baseline="-25000" dirty="0"/>
          </a:p>
        </p:txBody>
      </p:sp>
      <p:cxnSp>
        <p:nvCxnSpPr>
          <p:cNvPr id="90" name="Straight Arrow Connector 89"/>
          <p:cNvCxnSpPr>
            <a:stCxn id="76" idx="7"/>
            <a:endCxn id="89" idx="3"/>
          </p:cNvCxnSpPr>
          <p:nvPr/>
        </p:nvCxnSpPr>
        <p:spPr>
          <a:xfrm rot="5400000" flipH="1" flipV="1">
            <a:off x="5788342" y="1944228"/>
            <a:ext cx="504824" cy="782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85" idx="1"/>
            <a:endCxn id="89" idx="5"/>
          </p:cNvCxnSpPr>
          <p:nvPr/>
        </p:nvCxnSpPr>
        <p:spPr>
          <a:xfrm rot="16200000" flipV="1">
            <a:off x="6924795" y="1946223"/>
            <a:ext cx="504824" cy="778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000892" y="165658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l-GR" dirty="0"/>
          </a:p>
        </p:txBody>
      </p:sp>
      <p:grpSp>
        <p:nvGrpSpPr>
          <p:cNvPr id="94" name="Group 50"/>
          <p:cNvGrpSpPr/>
          <p:nvPr/>
        </p:nvGrpSpPr>
        <p:grpSpPr>
          <a:xfrm>
            <a:off x="6010284" y="4948262"/>
            <a:ext cx="714380" cy="428628"/>
            <a:chOff x="6732240" y="1124744"/>
            <a:chExt cx="1512168" cy="677467"/>
          </a:xfrm>
        </p:grpSpPr>
        <p:pic>
          <p:nvPicPr>
            <p:cNvPr id="9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2240" y="1124744"/>
              <a:ext cx="1512168" cy="677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4368" y="1477682"/>
              <a:ext cx="360040" cy="324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8" name="Group 50"/>
          <p:cNvGrpSpPr/>
          <p:nvPr/>
        </p:nvGrpSpPr>
        <p:grpSpPr>
          <a:xfrm>
            <a:off x="6162684" y="5100662"/>
            <a:ext cx="714380" cy="428628"/>
            <a:chOff x="6732240" y="1124744"/>
            <a:chExt cx="1512168" cy="677467"/>
          </a:xfrm>
        </p:grpSpPr>
        <p:pic>
          <p:nvPicPr>
            <p:cNvPr id="9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2240" y="1124744"/>
              <a:ext cx="1512168" cy="677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4368" y="1477682"/>
              <a:ext cx="360040" cy="324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1" name="Group 50"/>
          <p:cNvGrpSpPr/>
          <p:nvPr/>
        </p:nvGrpSpPr>
        <p:grpSpPr>
          <a:xfrm>
            <a:off x="6315084" y="5253062"/>
            <a:ext cx="714380" cy="428628"/>
            <a:chOff x="6732240" y="1124744"/>
            <a:chExt cx="1512168" cy="677467"/>
          </a:xfrm>
        </p:grpSpPr>
        <p:pic>
          <p:nvPicPr>
            <p:cNvPr id="10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2240" y="1124744"/>
              <a:ext cx="1512168" cy="677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4368" y="1477682"/>
              <a:ext cx="360040" cy="324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6" name="Group 40"/>
          <p:cNvGrpSpPr/>
          <p:nvPr/>
        </p:nvGrpSpPr>
        <p:grpSpPr>
          <a:xfrm>
            <a:off x="5214942" y="3571876"/>
            <a:ext cx="428628" cy="357190"/>
            <a:chOff x="6732240" y="1124744"/>
            <a:chExt cx="1512168" cy="677467"/>
          </a:xfrm>
        </p:grpSpPr>
        <p:pic>
          <p:nvPicPr>
            <p:cNvPr id="11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2240" y="1124744"/>
              <a:ext cx="1512168" cy="677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4368" y="1477682"/>
              <a:ext cx="360040" cy="324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9" name="Group 40"/>
          <p:cNvGrpSpPr/>
          <p:nvPr/>
        </p:nvGrpSpPr>
        <p:grpSpPr>
          <a:xfrm>
            <a:off x="4643438" y="3571876"/>
            <a:ext cx="428628" cy="357190"/>
            <a:chOff x="6732240" y="1124744"/>
            <a:chExt cx="1512168" cy="677467"/>
          </a:xfrm>
        </p:grpSpPr>
        <p:pic>
          <p:nvPicPr>
            <p:cNvPr id="12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2240" y="1124744"/>
              <a:ext cx="1512168" cy="677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4368" y="1477682"/>
              <a:ext cx="360040" cy="324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" name="Group 40"/>
          <p:cNvGrpSpPr/>
          <p:nvPr/>
        </p:nvGrpSpPr>
        <p:grpSpPr>
          <a:xfrm>
            <a:off x="8072462" y="3571876"/>
            <a:ext cx="428628" cy="357190"/>
            <a:chOff x="6732240" y="1124744"/>
            <a:chExt cx="1512168" cy="677467"/>
          </a:xfrm>
        </p:grpSpPr>
        <p:pic>
          <p:nvPicPr>
            <p:cNvPr id="12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2240" y="1124744"/>
              <a:ext cx="1512168" cy="677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4368" y="1477682"/>
              <a:ext cx="360040" cy="324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5" name="Group 40"/>
          <p:cNvGrpSpPr/>
          <p:nvPr/>
        </p:nvGrpSpPr>
        <p:grpSpPr>
          <a:xfrm>
            <a:off x="7500958" y="3571876"/>
            <a:ext cx="428628" cy="357190"/>
            <a:chOff x="6732240" y="1124744"/>
            <a:chExt cx="1512168" cy="677467"/>
          </a:xfrm>
        </p:grpSpPr>
        <p:pic>
          <p:nvPicPr>
            <p:cNvPr id="12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2240" y="1124744"/>
              <a:ext cx="1512168" cy="677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4368" y="1477682"/>
              <a:ext cx="360040" cy="324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8" name="Group 40"/>
          <p:cNvGrpSpPr/>
          <p:nvPr/>
        </p:nvGrpSpPr>
        <p:grpSpPr>
          <a:xfrm>
            <a:off x="6929454" y="3571876"/>
            <a:ext cx="428628" cy="357190"/>
            <a:chOff x="6732240" y="1124744"/>
            <a:chExt cx="1512168" cy="677467"/>
          </a:xfrm>
        </p:grpSpPr>
        <p:pic>
          <p:nvPicPr>
            <p:cNvPr id="12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2240" y="1124744"/>
              <a:ext cx="1512168" cy="677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4368" y="1477682"/>
              <a:ext cx="360040" cy="324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2" name="Group 40"/>
          <p:cNvGrpSpPr/>
          <p:nvPr/>
        </p:nvGrpSpPr>
        <p:grpSpPr>
          <a:xfrm>
            <a:off x="5857884" y="3571876"/>
            <a:ext cx="428628" cy="357190"/>
            <a:chOff x="6732240" y="1124744"/>
            <a:chExt cx="1512168" cy="677467"/>
          </a:xfrm>
        </p:grpSpPr>
        <p:pic>
          <p:nvPicPr>
            <p:cNvPr id="13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2240" y="1124744"/>
              <a:ext cx="1512168" cy="677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4368" y="1477682"/>
              <a:ext cx="360040" cy="324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5" name="Group 40"/>
          <p:cNvGrpSpPr/>
          <p:nvPr/>
        </p:nvGrpSpPr>
        <p:grpSpPr>
          <a:xfrm>
            <a:off x="5214942" y="2571744"/>
            <a:ext cx="428628" cy="357190"/>
            <a:chOff x="6732240" y="1124744"/>
            <a:chExt cx="1512168" cy="677467"/>
          </a:xfrm>
        </p:grpSpPr>
        <p:pic>
          <p:nvPicPr>
            <p:cNvPr id="13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2240" y="1124744"/>
              <a:ext cx="1512168" cy="677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4368" y="1477682"/>
              <a:ext cx="360040" cy="324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8" name="Group 40"/>
          <p:cNvGrpSpPr/>
          <p:nvPr/>
        </p:nvGrpSpPr>
        <p:grpSpPr>
          <a:xfrm>
            <a:off x="7572396" y="2571744"/>
            <a:ext cx="428628" cy="357190"/>
            <a:chOff x="6732240" y="1124744"/>
            <a:chExt cx="1512168" cy="677467"/>
          </a:xfrm>
        </p:grpSpPr>
        <p:pic>
          <p:nvPicPr>
            <p:cNvPr id="13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2240" y="1124744"/>
              <a:ext cx="1512168" cy="677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4368" y="1477682"/>
              <a:ext cx="360040" cy="324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1" name="TextBox 140"/>
          <p:cNvSpPr txBox="1"/>
          <p:nvPr/>
        </p:nvSpPr>
        <p:spPr>
          <a:xfrm>
            <a:off x="5786446" y="857232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Global statistics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42" name="Table 141"/>
          <p:cNvGraphicFramePr>
            <a:graphicFrameLocks noGrp="1"/>
          </p:cNvGraphicFramePr>
          <p:nvPr/>
        </p:nvGraphicFramePr>
        <p:xfrm>
          <a:off x="5786446" y="1214422"/>
          <a:ext cx="1856248" cy="18288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928124"/>
                <a:gridCol w="928124"/>
              </a:tblGrid>
              <a:tr h="19050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ip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freq.</a:t>
                      </a:r>
                      <a:endParaRPr lang="en-US" sz="1400" dirty="0"/>
                    </a:p>
                  </a:txBody>
                  <a:tcPr/>
                </a:tc>
              </a:tr>
              <a:tr h="1905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10.0.3.4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121</a:t>
                      </a:r>
                      <a:endParaRPr lang="en-US" sz="1400" dirty="0"/>
                    </a:p>
                  </a:txBody>
                  <a:tcPr/>
                </a:tc>
              </a:tr>
              <a:tr h="1905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11.2.1.5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92</a:t>
                      </a:r>
                      <a:endParaRPr lang="en-US" sz="1400" dirty="0"/>
                    </a:p>
                  </a:txBody>
                  <a:tcPr/>
                </a:tc>
              </a:tr>
              <a:tr h="1905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20.3.5.6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281</a:t>
                      </a:r>
                      <a:endParaRPr lang="en-US" sz="1400" dirty="0"/>
                    </a:p>
                  </a:txBody>
                  <a:tcPr/>
                </a:tc>
              </a:tr>
              <a:tr h="1905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145.4.5.3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92</a:t>
                      </a:r>
                      <a:endParaRPr lang="en-US" sz="1400" dirty="0"/>
                    </a:p>
                  </a:txBody>
                  <a:tcPr/>
                </a:tc>
              </a:tr>
              <a:tr h="1905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07083 -0.12593 " pathEditMode="relative" ptsTypes="AA">
                                      <p:cBhvr>
                                        <p:cTn id="2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4.44444E-6 -0.13658 " pathEditMode="relative" ptsTypes="AA">
                                      <p:cBhvr>
                                        <p:cTn id="2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-0.07101 -0.12616 " pathEditMode="relative" ptsTypes="AA">
                                      <p:cBhvr>
                                        <p:cTn id="3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07084 -0.12593 " pathEditMode="relative" ptsTypes="AA">
                                      <p:cBhvr>
                                        <p:cTn id="3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2.22222E-6 -0.11551 " pathEditMode="relative" ptsTypes="AA">
                                      <p:cBhvr>
                                        <p:cTn id="3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0.07083 -0.12593 " pathEditMode="relative" ptsTypes="AA">
                                      <p:cBhvr>
                                        <p:cTn id="3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12605 -0.10486 " pathEditMode="relative" ptsTypes="AA">
                                      <p:cBhvr>
                                        <p:cTn id="44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-0.12604 -0.11551 " pathEditMode="relative" ptsTypes="AA">
                                      <p:cBhvr>
                                        <p:cTn id="4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Solution desiderata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Need a method/data structure to </a:t>
            </a:r>
            <a:r>
              <a:rPr lang="de-DE" b="1" dirty="0" smtClean="0"/>
              <a:t>maintain the (local) stream statistics</a:t>
            </a:r>
            <a:r>
              <a:rPr lang="de-DE" dirty="0" smtClean="0"/>
              <a:t>:</a:t>
            </a:r>
          </a:p>
          <a:p>
            <a:r>
              <a:rPr lang="de-DE" dirty="0" smtClean="0"/>
              <a:t>Ability to handle sliding windows of abritrary length</a:t>
            </a:r>
          </a:p>
          <a:p>
            <a:r>
              <a:rPr lang="de-DE" dirty="0" smtClean="0"/>
              <a:t>Fast</a:t>
            </a:r>
          </a:p>
          <a:p>
            <a:pPr lvl="1"/>
            <a:r>
              <a:rPr lang="de-DE" dirty="0" smtClean="0"/>
              <a:t>Up to 10 million network packets per second</a:t>
            </a:r>
          </a:p>
          <a:p>
            <a:r>
              <a:rPr lang="de-DE" dirty="0" smtClean="0"/>
              <a:t>Small memory footprint</a:t>
            </a:r>
          </a:p>
          <a:p>
            <a:pPr lvl="1"/>
            <a:r>
              <a:rPr lang="de-DE" dirty="0" smtClean="0"/>
              <a:t>Routers: MB of memory</a:t>
            </a:r>
          </a:p>
          <a:p>
            <a:r>
              <a:rPr lang="de-DE" dirty="0" smtClean="0"/>
              <a:t>Network-efficient</a:t>
            </a:r>
          </a:p>
          <a:p>
            <a:pPr lvl="1"/>
            <a:r>
              <a:rPr lang="de-DE" dirty="0" smtClean="0"/>
              <a:t>Local statistics exchanged over the network</a:t>
            </a:r>
          </a:p>
          <a:p>
            <a:r>
              <a:rPr lang="de-DE" dirty="0" smtClean="0"/>
              <a:t>Composable</a:t>
            </a:r>
          </a:p>
          <a:p>
            <a:pPr lvl="1"/>
            <a:r>
              <a:rPr lang="de-DE" dirty="0" smtClean="0"/>
              <a:t>Aggregating of local statistics to derive global statistics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Our direction</a:t>
            </a:r>
          </a:p>
          <a:p>
            <a:r>
              <a:rPr lang="de-DE" dirty="0" smtClean="0"/>
              <a:t>Trade off statistics accuracy for efficiency (memory, network)</a:t>
            </a:r>
          </a:p>
          <a:p>
            <a:r>
              <a:rPr lang="de-DE" dirty="0" smtClean="0"/>
              <a:t>Sketches: Lossy summarizations of data streams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28596" y="142855"/>
            <a:ext cx="8218488" cy="50006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Count-min sketches </a:t>
            </a:r>
            <a:r>
              <a:rPr lang="de-DE" sz="1800" dirty="0" smtClean="0"/>
              <a:t>[Cormode, Muthukrishnan‘05]</a:t>
            </a:r>
            <a:endParaRPr lang="de-DE" dirty="0" smtClean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928670"/>
            <a:ext cx="8218488" cy="5197494"/>
          </a:xfrm>
        </p:spPr>
        <p:txBody>
          <a:bodyPr/>
          <a:lstStyle/>
          <a:p>
            <a:r>
              <a:rPr lang="de-DE" dirty="0" smtClean="0"/>
              <a:t>Generic sketch for maintaining frequencies, frequency moments, etc...</a:t>
            </a:r>
          </a:p>
          <a:p>
            <a:r>
              <a:rPr lang="de-DE" dirty="0" smtClean="0"/>
              <a:t>An array of </a:t>
            </a:r>
            <a:r>
              <a:rPr lang="de-DE" i="1" dirty="0" smtClean="0"/>
              <a:t>w</a:t>
            </a:r>
            <a:r>
              <a:rPr lang="de-DE" dirty="0" smtClean="0"/>
              <a:t>  x </a:t>
            </a:r>
            <a:r>
              <a:rPr lang="de-DE" i="1" dirty="0" smtClean="0"/>
              <a:t>d </a:t>
            </a:r>
            <a:r>
              <a:rPr lang="de-DE" dirty="0" smtClean="0"/>
              <a:t>counters</a:t>
            </a:r>
          </a:p>
          <a:p>
            <a:r>
              <a:rPr lang="de-DE" dirty="0" smtClean="0"/>
              <a:t>Each row i associated with a </a:t>
            </a:r>
            <a:br>
              <a:rPr lang="de-DE" dirty="0" smtClean="0"/>
            </a:br>
            <a:r>
              <a:rPr lang="de-DE" dirty="0" smtClean="0"/>
              <a:t>hash function h</a:t>
            </a:r>
            <a:r>
              <a:rPr lang="de-DE" baseline="-25000" dirty="0" smtClean="0"/>
              <a:t>i</a:t>
            </a:r>
            <a:r>
              <a:rPr lang="de-DE" dirty="0" smtClean="0"/>
              <a:t> with range [1, w]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32308" y="2303120"/>
          <a:ext cx="4632180" cy="2926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3218"/>
                <a:gridCol w="463218"/>
                <a:gridCol w="463218"/>
                <a:gridCol w="463218"/>
                <a:gridCol w="463218"/>
                <a:gridCol w="463218"/>
                <a:gridCol w="463218"/>
                <a:gridCol w="463218"/>
                <a:gridCol w="463218"/>
                <a:gridCol w="463218"/>
              </a:tblGrid>
              <a:tr h="341865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41865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41865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41865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41865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41865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41865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41865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3239003" y="3752187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 hash functions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07191" y="197954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counters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19672" y="2996952"/>
            <a:ext cx="127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x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3"/>
            <a:endCxn id="17" idx="1"/>
          </p:cNvCxnSpPr>
          <p:nvPr/>
        </p:nvCxnSpPr>
        <p:spPr>
          <a:xfrm flipV="1">
            <a:off x="2894380" y="2495930"/>
            <a:ext cx="4249388" cy="685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3"/>
            <a:endCxn id="18" idx="1"/>
          </p:cNvCxnSpPr>
          <p:nvPr/>
        </p:nvCxnSpPr>
        <p:spPr>
          <a:xfrm flipV="1">
            <a:off x="2894380" y="2853120"/>
            <a:ext cx="1463306" cy="328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43768" y="2357430"/>
            <a:ext cx="359394" cy="27699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+1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357686" y="2714620"/>
            <a:ext cx="444352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+1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715008" y="3071810"/>
            <a:ext cx="359394" cy="27699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+1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686975" y="3466281"/>
            <a:ext cx="359394" cy="27699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+1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86314" y="3857628"/>
            <a:ext cx="359394" cy="27699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+1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572396" y="4143380"/>
            <a:ext cx="359394" cy="27699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+1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643702" y="4572008"/>
            <a:ext cx="359394" cy="27699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+1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286380" y="4929198"/>
            <a:ext cx="359394" cy="27699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+1</a:t>
            </a:r>
            <a:endParaRPr lang="en-US" sz="1200" dirty="0"/>
          </a:p>
        </p:txBody>
      </p:sp>
      <p:graphicFrame>
        <p:nvGraphicFramePr>
          <p:cNvPr id="28" name="Object 27"/>
          <p:cNvGraphicFramePr>
            <a:graphicFrameLocks/>
          </p:cNvGraphicFramePr>
          <p:nvPr/>
        </p:nvGraphicFramePr>
        <p:xfrm>
          <a:off x="251520" y="1124744"/>
          <a:ext cx="8640960" cy="5472608"/>
        </p:xfrm>
        <a:graphic>
          <a:graphicData uri="http://schemas.openxmlformats.org/presentationml/2006/ole">
            <p:oleObj spid="_x0000_s112642" name="Bitmap Image" r:id="rId4" imgW="0" imgH="0" progId="PBrush">
              <p:embed/>
            </p:oleObj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1547664" y="3429000"/>
            <a:ext cx="12747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1</a:t>
            </a:r>
            <a:r>
              <a:rPr lang="en-US" dirty="0" smtClean="0"/>
              <a:t>(x) = 7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571604" y="3429000"/>
            <a:ext cx="12747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(x) = 1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571604" y="3429000"/>
            <a:ext cx="12747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(x) = 4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571604" y="3429000"/>
            <a:ext cx="12747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4</a:t>
            </a:r>
            <a:r>
              <a:rPr lang="en-US" dirty="0" smtClean="0"/>
              <a:t>(x) = 6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428596" y="4429132"/>
            <a:ext cx="25003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8596" y="4786322"/>
            <a:ext cx="25003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0034" y="4429132"/>
            <a:ext cx="249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x, 10z, y, x, 20y, 3k …</a:t>
            </a:r>
            <a:endParaRPr lang="el-GR" dirty="0" err="1" smtClean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535753" y="496491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00034" y="4071942"/>
            <a:ext cx="8643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STREAM</a:t>
            </a:r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Example: x, y, z, … can correspond to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ip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addresses</a:t>
            </a:r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55" grpId="0" animBg="1"/>
      <p:bldP spid="56" grpId="0" animBg="1"/>
      <p:bldP spid="57" grpId="0" animBg="1"/>
      <p:bldP spid="58" grpId="0" animBg="1"/>
      <p:bldP spid="33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857916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Estimating the frequency (point queries)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        overestimate due to hashing collisions</a:t>
            </a:r>
          </a:p>
          <a:p>
            <a:r>
              <a:rPr lang="de-DE" dirty="0" smtClean="0"/>
              <a:t>Error relative to the stream size</a:t>
            </a:r>
          </a:p>
          <a:p>
            <a:r>
              <a:rPr lang="de-DE" dirty="0" smtClean="0"/>
              <a:t>Also enables inner join and self join queries!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4332308" y="1466556"/>
          <a:ext cx="4632180" cy="2926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3218"/>
                <a:gridCol w="463218"/>
                <a:gridCol w="463218"/>
                <a:gridCol w="463218"/>
                <a:gridCol w="463218"/>
                <a:gridCol w="463218"/>
                <a:gridCol w="463218"/>
                <a:gridCol w="463218"/>
                <a:gridCol w="463218"/>
                <a:gridCol w="463218"/>
              </a:tblGrid>
              <a:tr h="341865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44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41865"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11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78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</a:tr>
              <a:tr h="341865"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12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44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</a:tr>
              <a:tr h="341865"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12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</a:tr>
              <a:tr h="341865">
                <a:tc>
                  <a:txBody>
                    <a:bodyPr/>
                    <a:lstStyle/>
                    <a:p>
                      <a:r>
                        <a:rPr lang="en-US" b="0" dirty="0" smtClean="0"/>
                        <a:t>7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8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46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82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73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64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45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53</a:t>
                      </a:r>
                      <a:endParaRPr lang="en-US" b="0" dirty="0"/>
                    </a:p>
                  </a:txBody>
                  <a:tcPr/>
                </a:tc>
              </a:tr>
              <a:tr h="341865">
                <a:tc>
                  <a:txBody>
                    <a:bodyPr/>
                    <a:lstStyle/>
                    <a:p>
                      <a:r>
                        <a:rPr lang="en-US" b="0" dirty="0" smtClean="0"/>
                        <a:t>73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52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74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35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93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41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7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32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14</a:t>
                      </a:r>
                      <a:endParaRPr lang="en-US" b="0" dirty="0"/>
                    </a:p>
                  </a:txBody>
                  <a:tcPr/>
                </a:tc>
              </a:tr>
              <a:tr h="341865">
                <a:tc>
                  <a:txBody>
                    <a:bodyPr/>
                    <a:lstStyle/>
                    <a:p>
                      <a:r>
                        <a:rPr lang="en-US" b="0" dirty="0" smtClean="0"/>
                        <a:t>22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51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21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32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35</a:t>
                      </a:r>
                      <a:endParaRPr lang="en-US" b="0" dirty="0"/>
                    </a:p>
                  </a:txBody>
                  <a:tcPr/>
                </a:tc>
              </a:tr>
              <a:tr h="341865">
                <a:tc>
                  <a:txBody>
                    <a:bodyPr/>
                    <a:lstStyle/>
                    <a:p>
                      <a:r>
                        <a:rPr lang="en-US" b="0" dirty="0" smtClean="0"/>
                        <a:t>35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16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55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50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59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44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52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Count-min sketches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3239003" y="291562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 hash functions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07191" y="114298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counters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9690" y="200024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Query x:</a:t>
            </a:r>
          </a:p>
        </p:txBody>
      </p:sp>
      <p:graphicFrame>
        <p:nvGraphicFramePr>
          <p:cNvPr id="28" name="Object 27"/>
          <p:cNvGraphicFramePr>
            <a:graphicFrameLocks/>
          </p:cNvGraphicFramePr>
          <p:nvPr/>
        </p:nvGraphicFramePr>
        <p:xfrm>
          <a:off x="251520" y="1124744"/>
          <a:ext cx="8640960" cy="5472608"/>
        </p:xfrm>
        <a:graphic>
          <a:graphicData uri="http://schemas.openxmlformats.org/presentationml/2006/ole">
            <p:oleObj spid="_x0000_s78850" name="Bitmap Image" r:id="rId4" imgW="0" imgH="0" progId="PBrush">
              <p:embed/>
            </p:oleObj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52425" y="4795851"/>
          <a:ext cx="6581775" cy="561975"/>
        </p:xfrm>
        <a:graphic>
          <a:graphicData uri="http://schemas.openxmlformats.org/presentationml/2006/ole">
            <p:oleObj spid="_x0000_s78851" name="Equation" r:id="rId5" imgW="2819160" imgH="241200" progId="Equation.3">
              <p:embed/>
            </p:oleObj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377822" y="3128972"/>
          <a:ext cx="3694112" cy="1657350"/>
        </p:xfrm>
        <a:graphic>
          <a:graphicData uri="http://schemas.openxmlformats.org/presentationml/2006/ole">
            <p:oleObj spid="_x0000_s78852" name="Equation" r:id="rId6" imgW="1854000" imgH="87624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293685" y="1285860"/>
          <a:ext cx="2803525" cy="554038"/>
        </p:xfrm>
        <a:graphic>
          <a:graphicData uri="http://schemas.openxmlformats.org/presentationml/2006/ole">
            <p:oleObj spid="_x0000_s78853" name="Equation" r:id="rId7" imgW="1346040" imgH="266400" progId="Equation.3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311392" y="1928802"/>
          <a:ext cx="1189038" cy="501650"/>
        </p:xfrm>
        <a:graphic>
          <a:graphicData uri="http://schemas.openxmlformats.org/presentationml/2006/ole">
            <p:oleObj spid="_x0000_s78854" name="Equation" r:id="rId8" imgW="571320" imgH="241200" progId="Equation.3">
              <p:embed/>
            </p:oleObj>
          </a:graphicData>
        </a:graphic>
      </p:graphicFrame>
      <p:sp>
        <p:nvSpPr>
          <p:cNvPr id="41" name="Oval 40"/>
          <p:cNvSpPr/>
          <p:nvPr/>
        </p:nvSpPr>
        <p:spPr>
          <a:xfrm>
            <a:off x="7500958" y="3306816"/>
            <a:ext cx="428628" cy="357190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78855" name="Object 7"/>
          <p:cNvGraphicFramePr>
            <a:graphicFrameLocks noChangeAspect="1"/>
          </p:cNvGraphicFramePr>
          <p:nvPr/>
        </p:nvGraphicFramePr>
        <p:xfrm>
          <a:off x="500034" y="5572140"/>
          <a:ext cx="608012" cy="500062"/>
        </p:xfrm>
        <a:graphic>
          <a:graphicData uri="http://schemas.openxmlformats.org/presentationml/2006/ole">
            <p:oleObj spid="_x0000_s78855" name="Equation" r:id="rId9" imgW="29196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Sliding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18488" cy="505461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But…</a:t>
            </a:r>
          </a:p>
          <a:p>
            <a:pPr marL="342900" lvl="1" indent="-342900">
              <a:spcBef>
                <a:spcPts val="600"/>
              </a:spcBef>
              <a:buSzTx/>
              <a:buBlip>
                <a:blip r:embed="rId3"/>
              </a:buBlip>
            </a:pPr>
            <a:r>
              <a:rPr lang="de-DE" dirty="0" smtClean="0"/>
              <a:t>Sketches do not support sliding windows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Several sliding window structures proposed</a:t>
            </a:r>
          </a:p>
          <a:p>
            <a:pPr lvl="1"/>
            <a:r>
              <a:rPr lang="de-DE" dirty="0" smtClean="0"/>
              <a:t>Exponential histograms, deterministic waves, randomized waves, ...</a:t>
            </a:r>
          </a:p>
          <a:p>
            <a:pPr lvl="1"/>
            <a:r>
              <a:rPr lang="de-DE" dirty="0" smtClean="0"/>
              <a:t>Only simple statistics, e.g., </a:t>
            </a:r>
            <a:r>
              <a:rPr lang="de-DE" i="1" dirty="0" smtClean="0"/>
              <a:t>count the number of one-bits over sliding windows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This work:</a:t>
            </a:r>
          </a:p>
          <a:p>
            <a:pPr lvl="1"/>
            <a:r>
              <a:rPr lang="de-DE" dirty="0" smtClean="0"/>
              <a:t>Combine count-min sketches with sliding window structures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57224" y="2357430"/>
            <a:ext cx="7274273" cy="1127618"/>
            <a:chOff x="1042143" y="2724140"/>
            <a:chExt cx="7274273" cy="112761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906239" y="3554434"/>
              <a:ext cx="57606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7666879" y="3482426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06239" y="3194394"/>
              <a:ext cx="5711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100101101110101010111……..….0101101010101010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2143" y="3194394"/>
              <a:ext cx="854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Stream</a:t>
              </a:r>
              <a:endParaRPr lang="en-US" dirty="0"/>
            </a:p>
          </p:txBody>
        </p:sp>
        <p:grpSp>
          <p:nvGrpSpPr>
            <p:cNvPr id="9" name="Group 53"/>
            <p:cNvGrpSpPr/>
            <p:nvPr/>
          </p:nvGrpSpPr>
          <p:grpSpPr>
            <a:xfrm>
              <a:off x="3778446" y="2724140"/>
              <a:ext cx="3901910" cy="974310"/>
              <a:chOff x="3635895" y="4533632"/>
              <a:chExt cx="3901910" cy="97431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521581" y="4533632"/>
                <a:ext cx="2016224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Window to monitor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635895" y="4931878"/>
                <a:ext cx="3744417" cy="57606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18488" cy="50006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Exponential histograms </a:t>
            </a:r>
            <a:r>
              <a:rPr lang="de-DE" sz="1800" dirty="0" smtClean="0"/>
              <a:t>[Datar et al.‘02]</a:t>
            </a:r>
            <a:endParaRPr lang="de-DE" dirty="0" smtClean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03040" y="1000108"/>
            <a:ext cx="8640960" cy="4013068"/>
          </a:xfrm>
        </p:spPr>
        <p:txBody>
          <a:bodyPr>
            <a:normAutofit/>
          </a:bodyPr>
          <a:lstStyle/>
          <a:p>
            <a:r>
              <a:rPr lang="en-US" b="1" dirty="0" smtClean="0"/>
              <a:t>Exponential histograms </a:t>
            </a:r>
            <a:r>
              <a:rPr lang="en-US" dirty="0" smtClean="0"/>
              <a:t>(and deterministic waves)</a:t>
            </a:r>
          </a:p>
          <a:p>
            <a:r>
              <a:rPr lang="en-US" dirty="0" smtClean="0"/>
              <a:t>Key idea</a:t>
            </a:r>
          </a:p>
          <a:p>
            <a:pPr lvl="1"/>
            <a:r>
              <a:rPr lang="en-US" dirty="0" smtClean="0"/>
              <a:t>break the sliding window range in non-overlapping buckets of </a:t>
            </a:r>
            <a:r>
              <a:rPr lang="en-US" u="sng" dirty="0" smtClean="0"/>
              <a:t>exponentially increasing sizes</a:t>
            </a:r>
          </a:p>
          <a:p>
            <a:pPr lvl="1"/>
            <a:r>
              <a:rPr lang="en-US" dirty="0" smtClean="0"/>
              <a:t>use these buckets for maintaining and estimating the aggregates</a:t>
            </a:r>
          </a:p>
          <a:p>
            <a:pPr lvl="1"/>
            <a:r>
              <a:rPr lang="en-US" dirty="0" smtClean="0"/>
              <a:t>E.g., </a:t>
            </a:r>
          </a:p>
          <a:p>
            <a:pPr lvl="2"/>
            <a:r>
              <a:rPr lang="en-US" dirty="0" smtClean="0"/>
              <a:t>time 1 - 27: 8 one-bits arrived</a:t>
            </a:r>
          </a:p>
          <a:p>
            <a:pPr lvl="2"/>
            <a:r>
              <a:rPr lang="en-US" dirty="0" smtClean="0"/>
              <a:t>time 27 – 35: 4 one-bits, …</a:t>
            </a:r>
          </a:p>
          <a:p>
            <a:pPr lvl="1"/>
            <a:r>
              <a:rPr lang="en-US" dirty="0" smtClean="0"/>
              <a:t>Query execution: sum only the buckets in the query range, and half of the weight of the last bucket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983364" y="4286256"/>
          <a:ext cx="784887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548"/>
                <a:gridCol w="1569774"/>
                <a:gridCol w="1569774"/>
                <a:gridCol w="784887"/>
                <a:gridCol w="784887"/>
              </a:tblGrid>
              <a:tr h="154816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b</a:t>
                      </a:r>
                      <a:r>
                        <a:rPr lang="en-US" i="1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b</a:t>
                      </a:r>
                      <a:r>
                        <a:rPr lang="en-US" i="1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b</a:t>
                      </a:r>
                      <a:r>
                        <a:rPr lang="en-US" i="1" baseline="-25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b</a:t>
                      </a:r>
                      <a:r>
                        <a:rPr lang="en-US" i="1" baseline="-25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b</a:t>
                      </a:r>
                      <a:r>
                        <a:rPr lang="en-US" i="1" baseline="-25000" dirty="0" smtClean="0"/>
                        <a:t>5</a:t>
                      </a:r>
                      <a:endParaRPr lang="en-US" i="1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63284" y="5022856"/>
            <a:ext cx="8924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Time: 1                                                    27                        35                        42         47          51 </a:t>
            </a:r>
            <a:endParaRPr lang="en-US" sz="1600" dirty="0">
              <a:latin typeface="+mn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00034" y="5357826"/>
            <a:ext cx="3286148" cy="11017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8ECD"/>
              </a:buClr>
              <a:buSzPct val="85000"/>
              <a:buFontTx/>
              <a:buBlip>
                <a:blip r:embed="rId3"/>
              </a:buBlip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Bucket information</a:t>
            </a:r>
          </a:p>
          <a:p>
            <a:pPr marL="731520" lvl="1" indent="-274320" fontAlgn="auto">
              <a:spcBef>
                <a:spcPts val="600"/>
              </a:spcBef>
              <a:spcAft>
                <a:spcPts val="0"/>
              </a:spcAft>
              <a:buClr>
                <a:srgbClr val="308ECD"/>
              </a:buClr>
              <a:buSzPct val="85000"/>
              <a:buFontTx/>
              <a:buBlip>
                <a:blip r:embed="rId3"/>
              </a:buBlip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Tahoma"/>
              </a:rPr>
              <a:t>Ending time</a:t>
            </a:r>
          </a:p>
          <a:p>
            <a:pPr marL="731520" lvl="1" indent="-274320" fontAlgn="auto">
              <a:spcBef>
                <a:spcPts val="600"/>
              </a:spcBef>
              <a:spcAft>
                <a:spcPts val="0"/>
              </a:spcAft>
              <a:buClr>
                <a:srgbClr val="308ECD"/>
              </a:buClr>
              <a:buSzPct val="85000"/>
              <a:buFontTx/>
              <a:buBlip>
                <a:blip r:embed="rId3"/>
              </a:buBlip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Tahoma"/>
              </a:rPr>
              <a:t>Number of one-bits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714744" y="5470492"/>
            <a:ext cx="4857784" cy="11017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31520" marR="0" lvl="1" indent="-27432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8ECD"/>
              </a:buClr>
              <a:buSzPct val="85000"/>
              <a:buBlip>
                <a:blip r:embed="rId3"/>
              </a:buBlip>
              <a:tabLst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Tahoma"/>
              </a:rPr>
              <a:t>Required memory: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2736" y="5500702"/>
            <a:ext cx="14668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ECM-sketches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Two distinct functionalities</a:t>
            </a:r>
          </a:p>
          <a:p>
            <a:r>
              <a:rPr lang="en-US" sz="2400" b="1" dirty="0" smtClean="0"/>
              <a:t>Sketches</a:t>
            </a:r>
            <a:r>
              <a:rPr lang="en-US" sz="2400" dirty="0" smtClean="0"/>
              <a:t>: Summarize distributions, no sliding window functionality</a:t>
            </a:r>
          </a:p>
          <a:p>
            <a:r>
              <a:rPr lang="en-US" sz="2400" b="1" dirty="0" smtClean="0"/>
              <a:t>Sliding window data structures</a:t>
            </a:r>
            <a:r>
              <a:rPr lang="en-US" sz="2400" dirty="0" smtClean="0"/>
              <a:t>: only simple statistics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Our contributions</a:t>
            </a:r>
          </a:p>
          <a:p>
            <a:r>
              <a:rPr lang="en-US" sz="2400" dirty="0" smtClean="0"/>
              <a:t>ECM-sketches </a:t>
            </a:r>
          </a:p>
          <a:p>
            <a:pPr lvl="1"/>
            <a:r>
              <a:rPr lang="de-DE" sz="2400" dirty="0" smtClean="0"/>
              <a:t>Combines count-min sketches with sliding windows</a:t>
            </a:r>
          </a:p>
          <a:p>
            <a:pPr lvl="1"/>
            <a:r>
              <a:rPr lang="de-DE" sz="2400" dirty="0" smtClean="0"/>
              <a:t>Compact data stream summaries over sliding windows</a:t>
            </a:r>
            <a:endParaRPr lang="en-US" sz="2400" dirty="0" smtClean="0"/>
          </a:p>
          <a:p>
            <a:pPr lvl="1"/>
            <a:r>
              <a:rPr lang="en-US" sz="2400" dirty="0" smtClean="0"/>
              <a:t>Probabilistic guarantees for frequency, self join/inner product queries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1568</Words>
  <Application>Microsoft Office PowerPoint</Application>
  <PresentationFormat>On-screen Show (4:3)</PresentationFormat>
  <Paragraphs>587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Equity</vt:lpstr>
      <vt:lpstr>Bitmap Image</vt:lpstr>
      <vt:lpstr>Equation</vt:lpstr>
      <vt:lpstr>Sketch-based Querying of Distributed Sliding-window Data Streams</vt:lpstr>
      <vt:lpstr>Streams and sliding windows</vt:lpstr>
      <vt:lpstr>Motivation example: Monitoring network packet traffic</vt:lpstr>
      <vt:lpstr>Solution desiderata</vt:lpstr>
      <vt:lpstr>Count-min sketches [Cormode, Muthukrishnan‘05]</vt:lpstr>
      <vt:lpstr>Count-min sketches</vt:lpstr>
      <vt:lpstr>Sliding windows</vt:lpstr>
      <vt:lpstr>Exponential histograms [Datar et al.‘02]</vt:lpstr>
      <vt:lpstr>ECM-sketches</vt:lpstr>
      <vt:lpstr>ECM-sketches</vt:lpstr>
      <vt:lpstr>ECM-sketches</vt:lpstr>
      <vt:lpstr>Aggregating ECM-sketches</vt:lpstr>
      <vt:lpstr>Aggregation for deterministic sliding window structures</vt:lpstr>
      <vt:lpstr>Aggregating ECM-sketches</vt:lpstr>
      <vt:lpstr>Experimental evaluation</vt:lpstr>
      <vt:lpstr>Estimation accuracy of ECM-sketches</vt:lpstr>
      <vt:lpstr>Accuracy of aggregated ECM-sketches</vt:lpstr>
      <vt:lpstr>Conclusions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2012-08-31T16:39:21Z</dcterms:created>
  <dcterms:modified xsi:type="dcterms:W3CDTF">2012-08-31T16:41:49Z</dcterms:modified>
</cp:coreProperties>
</file>