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75" r:id="rId1"/>
  </p:sldMasterIdLst>
  <p:notesMasterIdLst>
    <p:notesMasterId r:id="rId60"/>
  </p:notesMasterIdLst>
  <p:handoutMasterIdLst>
    <p:handoutMasterId r:id="rId61"/>
  </p:handoutMasterIdLst>
  <p:sldIdLst>
    <p:sldId id="276" r:id="rId2"/>
    <p:sldId id="302" r:id="rId3"/>
    <p:sldId id="396" r:id="rId4"/>
    <p:sldId id="397" r:id="rId5"/>
    <p:sldId id="303" r:id="rId6"/>
    <p:sldId id="355" r:id="rId7"/>
    <p:sldId id="281" r:id="rId8"/>
    <p:sldId id="440" r:id="rId9"/>
    <p:sldId id="315" r:id="rId10"/>
    <p:sldId id="316" r:id="rId11"/>
    <p:sldId id="317" r:id="rId12"/>
    <p:sldId id="319" r:id="rId13"/>
    <p:sldId id="362" r:id="rId14"/>
    <p:sldId id="320" r:id="rId15"/>
    <p:sldId id="321" r:id="rId16"/>
    <p:sldId id="432" r:id="rId17"/>
    <p:sldId id="323" r:id="rId18"/>
    <p:sldId id="324" r:id="rId19"/>
    <p:sldId id="340" r:id="rId20"/>
    <p:sldId id="327" r:id="rId21"/>
    <p:sldId id="334" r:id="rId22"/>
    <p:sldId id="348" r:id="rId23"/>
    <p:sldId id="444" r:id="rId24"/>
    <p:sldId id="365" r:id="rId25"/>
    <p:sldId id="452" r:id="rId26"/>
    <p:sldId id="460" r:id="rId27"/>
    <p:sldId id="455" r:id="rId28"/>
    <p:sldId id="456" r:id="rId29"/>
    <p:sldId id="457" r:id="rId30"/>
    <p:sldId id="458" r:id="rId31"/>
    <p:sldId id="451" r:id="rId32"/>
    <p:sldId id="426" r:id="rId33"/>
    <p:sldId id="411" r:id="rId34"/>
    <p:sldId id="375" r:id="rId35"/>
    <p:sldId id="377" r:id="rId36"/>
    <p:sldId id="378" r:id="rId37"/>
    <p:sldId id="379" r:id="rId38"/>
    <p:sldId id="383" r:id="rId39"/>
    <p:sldId id="384" r:id="rId40"/>
    <p:sldId id="385" r:id="rId41"/>
    <p:sldId id="445" r:id="rId42"/>
    <p:sldId id="401" r:id="rId43"/>
    <p:sldId id="439" r:id="rId44"/>
    <p:sldId id="413" r:id="rId45"/>
    <p:sldId id="463" r:id="rId46"/>
    <p:sldId id="435" r:id="rId47"/>
    <p:sldId id="462" r:id="rId48"/>
    <p:sldId id="446" r:id="rId49"/>
    <p:sldId id="464" r:id="rId50"/>
    <p:sldId id="453" r:id="rId51"/>
    <p:sldId id="441" r:id="rId52"/>
    <p:sldId id="442" r:id="rId53"/>
    <p:sldId id="443" r:id="rId54"/>
    <p:sldId id="428" r:id="rId55"/>
    <p:sldId id="465" r:id="rId56"/>
    <p:sldId id="415" r:id="rId57"/>
    <p:sldId id="416" r:id="rId58"/>
    <p:sldId id="417" r:id="rId59"/>
  </p:sldIdLst>
  <p:sldSz cx="16257588" cy="11942763"/>
  <p:notesSz cx="7315200" cy="96012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99FF66"/>
    <a:srgbClr val="7892DA"/>
    <a:srgbClr val="7F3717"/>
    <a:srgbClr val="727CA3"/>
    <a:srgbClr val="C00000"/>
    <a:srgbClr val="FDF6C1"/>
    <a:srgbClr val="F6FDC1"/>
    <a:srgbClr val="F3F3CB"/>
    <a:srgbClr val="FDFDFD"/>
    <a:srgbClr val="67749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74941" autoAdjust="0"/>
  </p:normalViewPr>
  <p:slideViewPr>
    <p:cSldViewPr snapToObjects="1">
      <p:cViewPr varScale="1">
        <p:scale>
          <a:sx n="46" d="100"/>
          <a:sy n="46" d="100"/>
        </p:scale>
        <p:origin x="-1032" y="-102"/>
      </p:cViewPr>
      <p:guideLst>
        <p:guide orient="horz" pos="3905"/>
        <p:guide pos="612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054"/>
    </p:cViewPr>
  </p:sorterViewPr>
  <p:notesViewPr>
    <p:cSldViewPr snapToObjects="1">
      <p:cViewPr varScale="1">
        <p:scale>
          <a:sx n="111" d="100"/>
          <a:sy n="111" d="100"/>
        </p:scale>
        <p:origin x="-1688" y="-104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thesis\thesis\pcir\experiments\stacked.histogramupperbou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238729465789205"/>
          <c:y val="6.9635996517182913E-2"/>
          <c:w val="0.81786562114013472"/>
          <c:h val="0.80051042993500054"/>
        </c:manualLayout>
      </c:layout>
      <c:barChart>
        <c:barDir val="col"/>
        <c:grouping val="clustered"/>
        <c:ser>
          <c:idx val="0"/>
          <c:order val="0"/>
          <c:tx>
            <c:v>Flat DHT</c:v>
          </c:tx>
          <c:spPr>
            <a:solidFill>
              <a:srgbClr val="C00000"/>
            </a:solidFill>
          </c:spPr>
          <c:cat>
            <c:strRef>
              <c:f>tv!$P$3:$P$29</c:f>
              <c:strCache>
                <c:ptCount val="24"/>
                <c:pt idx="0">
                  <c:v>0</c:v>
                </c:pt>
                <c:pt idx="2">
                  <c:v>    5000</c:v>
                </c:pt>
                <c:pt idx="5">
                  <c:v>    10000</c:v>
                </c:pt>
                <c:pt idx="8">
                  <c:v>    15000</c:v>
                </c:pt>
                <c:pt idx="11">
                  <c:v>    20000</c:v>
                </c:pt>
                <c:pt idx="14">
                  <c:v>    25000</c:v>
                </c:pt>
                <c:pt idx="17">
                  <c:v>    30000</c:v>
                </c:pt>
                <c:pt idx="20">
                  <c:v>    35000</c:v>
                </c:pt>
                <c:pt idx="23">
                  <c:v>    40000</c:v>
                </c:pt>
              </c:strCache>
            </c:strRef>
          </c:cat>
          <c:val>
            <c:numRef>
              <c:f>tv!$Q$3:$Q$29</c:f>
              <c:numCache>
                <c:formatCode>General</c:formatCode>
                <c:ptCount val="27"/>
                <c:pt idx="0">
                  <c:v>4734</c:v>
                </c:pt>
              </c:numCache>
            </c:numRef>
          </c:val>
        </c:ser>
        <c:ser>
          <c:idx val="1"/>
          <c:order val="1"/>
          <c:tx>
            <c:v>PCIR Basic</c:v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strRef>
              <c:f>tv!$P$3:$P$29</c:f>
              <c:strCache>
                <c:ptCount val="24"/>
                <c:pt idx="0">
                  <c:v>0</c:v>
                </c:pt>
                <c:pt idx="2">
                  <c:v>    5000</c:v>
                </c:pt>
                <c:pt idx="5">
                  <c:v>    10000</c:v>
                </c:pt>
                <c:pt idx="8">
                  <c:v>    15000</c:v>
                </c:pt>
                <c:pt idx="11">
                  <c:v>    20000</c:v>
                </c:pt>
                <c:pt idx="14">
                  <c:v>    25000</c:v>
                </c:pt>
                <c:pt idx="17">
                  <c:v>    30000</c:v>
                </c:pt>
                <c:pt idx="20">
                  <c:v>    35000</c:v>
                </c:pt>
                <c:pt idx="23">
                  <c:v>    40000</c:v>
                </c:pt>
              </c:strCache>
            </c:strRef>
          </c:cat>
          <c:val>
            <c:numRef>
              <c:f>tv!$R$3:$R$29</c:f>
              <c:numCache>
                <c:formatCode>General</c:formatCode>
                <c:ptCount val="27"/>
                <c:pt idx="2">
                  <c:v>2500</c:v>
                </c:pt>
                <c:pt idx="5">
                  <c:v>2859</c:v>
                </c:pt>
                <c:pt idx="8">
                  <c:v>3564</c:v>
                </c:pt>
                <c:pt idx="11">
                  <c:v>4126</c:v>
                </c:pt>
                <c:pt idx="14">
                  <c:v>4393</c:v>
                </c:pt>
                <c:pt idx="17">
                  <c:v>4545</c:v>
                </c:pt>
                <c:pt idx="20">
                  <c:v>4628</c:v>
                </c:pt>
                <c:pt idx="23">
                  <c:v>4651</c:v>
                </c:pt>
              </c:numCache>
            </c:numRef>
          </c:val>
        </c:ser>
        <c:ser>
          <c:idx val="2"/>
          <c:order val="2"/>
          <c:tx>
            <c:v>PCIR Clustering</c:v>
          </c:tx>
          <c:spPr>
            <a:solidFill>
              <a:srgbClr val="92D050"/>
            </a:solidFill>
          </c:spPr>
          <c:cat>
            <c:strRef>
              <c:f>tv!$P$3:$P$29</c:f>
              <c:strCache>
                <c:ptCount val="24"/>
                <c:pt idx="0">
                  <c:v>0</c:v>
                </c:pt>
                <c:pt idx="2">
                  <c:v>    5000</c:v>
                </c:pt>
                <c:pt idx="5">
                  <c:v>    10000</c:v>
                </c:pt>
                <c:pt idx="8">
                  <c:v>    15000</c:v>
                </c:pt>
                <c:pt idx="11">
                  <c:v>    20000</c:v>
                </c:pt>
                <c:pt idx="14">
                  <c:v>    25000</c:v>
                </c:pt>
                <c:pt idx="17">
                  <c:v>    30000</c:v>
                </c:pt>
                <c:pt idx="20">
                  <c:v>    35000</c:v>
                </c:pt>
                <c:pt idx="23">
                  <c:v>    40000</c:v>
                </c:pt>
              </c:strCache>
            </c:strRef>
          </c:cat>
          <c:val>
            <c:numRef>
              <c:f>tv!$S$3:$S$29</c:f>
              <c:numCache>
                <c:formatCode>General</c:formatCode>
                <c:ptCount val="27"/>
                <c:pt idx="3">
                  <c:v>2814</c:v>
                </c:pt>
                <c:pt idx="6">
                  <c:v>3099</c:v>
                </c:pt>
                <c:pt idx="9">
                  <c:v>3638</c:v>
                </c:pt>
                <c:pt idx="12">
                  <c:v>4012</c:v>
                </c:pt>
                <c:pt idx="15">
                  <c:v>4087</c:v>
                </c:pt>
                <c:pt idx="18">
                  <c:v>4082</c:v>
                </c:pt>
                <c:pt idx="21">
                  <c:v>4104</c:v>
                </c:pt>
                <c:pt idx="24">
                  <c:v>4097</c:v>
                </c:pt>
              </c:numCache>
            </c:numRef>
          </c:val>
        </c:ser>
        <c:gapWidth val="30"/>
        <c:overlap val="100"/>
        <c:axId val="59605760"/>
        <c:axId val="59607680"/>
      </c:barChart>
      <c:catAx>
        <c:axId val="59605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Maximum terms per super peer</a:t>
                </a:r>
              </a:p>
            </c:rich>
          </c:tx>
        </c:title>
        <c:tickLblPos val="nextTo"/>
        <c:crossAx val="59607680"/>
        <c:crosses val="autoZero"/>
        <c:auto val="1"/>
        <c:lblAlgn val="ctr"/>
        <c:lblOffset val="100"/>
      </c:catAx>
      <c:valAx>
        <c:axId val="596076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Transfer Volume (Kbytes)</a:t>
                </a:r>
              </a:p>
            </c:rich>
          </c:tx>
          <c:layout>
            <c:manualLayout>
              <c:xMode val="edge"/>
              <c:yMode val="edge"/>
              <c:x val="1.7161376719104183E-3"/>
              <c:y val="0.29783166546412781"/>
            </c:manualLayout>
          </c:layout>
        </c:title>
        <c:numFmt formatCode="General" sourceLinked="1"/>
        <c:tickLblPos val="nextTo"/>
        <c:crossAx val="59605760"/>
        <c:crosses val="autoZero"/>
        <c:crossBetween val="between"/>
        <c:majorUnit val="1000"/>
      </c:valAx>
      <c:spPr>
        <a:ln w="0"/>
      </c:spPr>
    </c:plotArea>
    <c:legend>
      <c:legendPos val="r"/>
      <c:layout>
        <c:manualLayout>
          <c:xMode val="edge"/>
          <c:yMode val="edge"/>
          <c:x val="4.2267294374699123E-2"/>
          <c:y val="4.6872483591401575E-4"/>
          <c:w val="0.95773273021723349"/>
          <c:h val="6.9717769342577701E-2"/>
        </c:manualLayout>
      </c:layout>
    </c:legend>
    <c:plotVisOnly val="1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1134" cy="5168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834" tIns="45917" rIns="91834" bIns="45917" numCol="1" anchor="t" anchorCtr="0" compatLnSpc="1">
            <a:prstTxWarp prst="textNoShape">
              <a:avLst/>
            </a:prstTxWarp>
          </a:bodyPr>
          <a:lstStyle>
            <a:lvl1pPr defTabSz="918294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3427" y="0"/>
            <a:ext cx="3141133" cy="5168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834" tIns="45917" rIns="91834" bIns="45917" numCol="1" anchor="t" anchorCtr="0" compatLnSpc="1">
            <a:prstTxWarp prst="textNoShape">
              <a:avLst/>
            </a:prstTxWarp>
          </a:bodyPr>
          <a:lstStyle>
            <a:lvl1pPr algn="r" defTabSz="918294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084318"/>
            <a:ext cx="3141134" cy="5168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834" tIns="45917" rIns="91834" bIns="45917" numCol="1" anchor="b" anchorCtr="0" compatLnSpc="1">
            <a:prstTxWarp prst="textNoShape">
              <a:avLst/>
            </a:prstTxWarp>
          </a:bodyPr>
          <a:lstStyle>
            <a:lvl1pPr defTabSz="918294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3427" y="9084318"/>
            <a:ext cx="3141133" cy="5168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834" tIns="45917" rIns="91834" bIns="45917" numCol="1" anchor="b" anchorCtr="0" compatLnSpc="1">
            <a:prstTxWarp prst="textNoShape">
              <a:avLst/>
            </a:prstTxWarp>
          </a:bodyPr>
          <a:lstStyle>
            <a:lvl1pPr algn="r" defTabSz="918294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fld id="{2322CDA6-E51F-4E35-AC91-1DC1CE3721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169920" cy="4802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defTabSz="913568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2" y="1"/>
            <a:ext cx="3169920" cy="4802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algn="r" defTabSz="913568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8088" y="720725"/>
            <a:ext cx="49022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2" y="4561982"/>
            <a:ext cx="5364480" cy="431954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0912"/>
            <a:ext cx="3169920" cy="4802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defTabSz="913568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2" y="9120912"/>
            <a:ext cx="3169920" cy="4802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algn="r" defTabSz="913568">
              <a:defRPr sz="1200">
                <a:latin typeface="Times" charset="0"/>
              </a:defRPr>
            </a:lvl1pPr>
          </a:lstStyle>
          <a:p>
            <a:pPr>
              <a:defRPr/>
            </a:pPr>
            <a:fld id="{A53C9DBE-67CA-4B1D-89D9-C5C3F4DB2D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C14E8F-9823-4A01-B0FB-2DA06FEB7345}" type="slidenum">
              <a:rPr lang="de-DE" smtClean="0"/>
              <a:pPr/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859C-C5BB-4864-AA71-CE80BC3226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859C-C5BB-4864-AA71-CE80BC3226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859C-C5BB-4864-AA71-CE80BC3226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859C-C5BB-4864-AA71-CE80BC32268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859C-C5BB-4864-AA71-CE80BC3226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859C-C5BB-4864-AA71-CE80BC32268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859C-C5BB-4864-AA71-CE80BC32268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859C-C5BB-4864-AA71-CE80BC32268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859C-C5BB-4864-AA71-CE80BC32268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859C-C5BB-4864-AA71-CE80BC32268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859C-C5BB-4864-AA71-CE80BC32268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731E9-3866-4D47-975A-DD5898AACD06}" type="slidenum">
              <a:rPr lang="de-DE" smtClean="0"/>
              <a:pPr/>
              <a:t>24</a:t>
            </a:fld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731E9-3866-4D47-975A-DD5898AACD06}" type="slidenum">
              <a:rPr lang="de-DE" smtClean="0"/>
              <a:pPr/>
              <a:t>25</a:t>
            </a:fld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731E9-3866-4D47-975A-DD5898AACD06}" type="slidenum">
              <a:rPr lang="de-DE" smtClean="0"/>
              <a:pPr/>
              <a:t>26</a:t>
            </a:fld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731E9-3866-4D47-975A-DD5898AACD06}" type="slidenum">
              <a:rPr lang="de-DE" smtClean="0"/>
              <a:pPr/>
              <a:t>27</a:t>
            </a:fld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731E9-3866-4D47-975A-DD5898AACD06}" type="slidenum">
              <a:rPr lang="de-DE" smtClean="0"/>
              <a:pPr/>
              <a:t>28</a:t>
            </a:fld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731E9-3866-4D47-975A-DD5898AACD06}" type="slidenum">
              <a:rPr lang="de-DE" smtClean="0"/>
              <a:pPr/>
              <a:t>29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731E9-3866-4D47-975A-DD5898AACD06}" type="slidenum">
              <a:rPr lang="de-DE" smtClean="0"/>
              <a:pPr/>
              <a:t>30</a:t>
            </a:fld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848AF-7D44-451B-97E5-9405F19FD19B}" type="slidenum">
              <a:rPr lang="de-DE" smtClean="0"/>
              <a:pPr/>
              <a:t>31</a:t>
            </a:fld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731E9-3866-4D47-975A-DD5898AACD06}" type="slidenum">
              <a:rPr lang="de-DE" smtClean="0"/>
              <a:pPr/>
              <a:t>32</a:t>
            </a:fld>
            <a:endParaRPr 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83738-F0E7-4862-8795-2F97D03F708F}" type="slidenum">
              <a:rPr lang="de-DE" smtClean="0"/>
              <a:pPr/>
              <a:t>33</a:t>
            </a:fld>
            <a:endParaRPr 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B2246-F7C8-4AD6-92A7-C9D122786B91}" type="slidenum">
              <a:rPr lang="de-DE" smtClean="0"/>
              <a:pPr/>
              <a:t>34</a:t>
            </a:fld>
            <a:endParaRPr lang="de-D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07A94-B47D-48E0-86C5-D22CF03D9BB0}" type="slidenum">
              <a:rPr lang="de-DE" smtClean="0"/>
              <a:pPr/>
              <a:t>37</a:t>
            </a:fld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0EFF-6153-4A08-A2F3-A4DE5D4575CA}" type="slidenum">
              <a:rPr lang="de-DE" smtClean="0"/>
              <a:pPr/>
              <a:t>38</a:t>
            </a:fld>
            <a:endParaRPr lang="de-D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3F7B5-9E8D-4CD4-8878-B5ED164663CA}" type="slidenum">
              <a:rPr lang="de-DE" smtClean="0"/>
              <a:pPr/>
              <a:t>39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3932B-410B-4F1F-9B64-79CC7BAEE129}" type="slidenum">
              <a:rPr lang="de-DE" smtClean="0"/>
              <a:pPr/>
              <a:t>40</a:t>
            </a:fld>
            <a:endParaRPr lang="de-D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731E9-3866-4D47-975A-DD5898AACD06}" type="slidenum">
              <a:rPr lang="de-DE" smtClean="0"/>
              <a:pPr/>
              <a:t>41</a:t>
            </a:fld>
            <a:endParaRPr lang="de-DE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D33C3-FBEB-4D13-BF6C-6E26BE17AF72}" type="slidenum">
              <a:rPr lang="de-DE" smtClean="0"/>
              <a:pPr/>
              <a:t>42</a:t>
            </a:fld>
            <a:endParaRPr lang="de-DE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D33C3-FBEB-4D13-BF6C-6E26BE17AF72}" type="slidenum">
              <a:rPr lang="de-DE" smtClean="0"/>
              <a:pPr/>
              <a:t>43</a:t>
            </a:fld>
            <a:endParaRPr lang="de-DE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731E9-3866-4D47-975A-DD5898AACD06}" type="slidenum">
              <a:rPr lang="de-DE" smtClean="0"/>
              <a:pPr/>
              <a:t>44</a:t>
            </a:fld>
            <a:endParaRPr lang="de-DE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731E9-3866-4D47-975A-DD5898AACD06}" type="slidenum">
              <a:rPr lang="de-DE" smtClean="0"/>
              <a:pPr/>
              <a:t>46</a:t>
            </a:fld>
            <a:endParaRPr lang="de-DE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731E9-3866-4D47-975A-DD5898AACD06}" type="slidenum">
              <a:rPr lang="de-DE" smtClean="0"/>
              <a:pPr/>
              <a:t>47</a:t>
            </a:fld>
            <a:endParaRPr lang="de-DE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02FA7-2E6A-49BF-B20D-4C54743553F8}" type="slidenum">
              <a:rPr lang="de-DE" smtClean="0"/>
              <a:pPr/>
              <a:t>52</a:t>
            </a:fld>
            <a:endParaRPr lang="de-DE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AF45D-F9B7-47B7-BB80-5D5AB96AD269}" type="slidenum">
              <a:rPr lang="de-DE" smtClean="0"/>
              <a:pPr/>
              <a:t>56</a:t>
            </a:fld>
            <a:endParaRPr lang="de-DE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DFE90-DC19-4C4F-A4C2-1E6585BE0E45}" type="slidenum">
              <a:rPr lang="de-DE" smtClean="0"/>
              <a:pPr/>
              <a:t>57</a:t>
            </a:fld>
            <a:endParaRPr lang="de-DE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3932B-410B-4F1F-9B64-79CC7BAEE129}" type="slidenum">
              <a:rPr lang="de-DE" smtClean="0"/>
              <a:pPr/>
              <a:t>58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02FA7-2E6A-49BF-B20D-4C54743553F8}" type="slidenum">
              <a:rPr lang="de-DE" smtClean="0"/>
              <a:pPr/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C9DBE-67CA-4B1D-89D9-C5C3F4DB2D2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859C-C5BB-4864-AA71-CE80BC3226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11503025"/>
            <a:ext cx="16257588" cy="46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3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5" y="0"/>
            <a:ext cx="14876463" cy="1327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" name="Picture 3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3" y="0"/>
            <a:ext cx="1785937" cy="1736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167678" y="6767566"/>
            <a:ext cx="12193191" cy="1725066"/>
          </a:xfrm>
        </p:spPr>
        <p:txBody>
          <a:bodyPr anchor="t"/>
          <a:lstStyle>
            <a:lvl1pPr algn="r"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67678" y="8923898"/>
            <a:ext cx="12193191" cy="928882"/>
          </a:xfrm>
        </p:spPr>
        <p:txBody>
          <a:bodyPr/>
          <a:lstStyle>
            <a:lvl1pPr marL="0" indent="0" algn="r">
              <a:buNone/>
              <a:defRPr sz="3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805724" indent="0" algn="ctr">
              <a:buNone/>
            </a:lvl2pPr>
            <a:lvl3pPr marL="1611447" indent="0" algn="ctr">
              <a:buNone/>
            </a:lvl3pPr>
            <a:lvl4pPr marL="2417171" indent="0" algn="ctr">
              <a:buNone/>
            </a:lvl4pPr>
            <a:lvl5pPr marL="3222894" indent="0" algn="ctr">
              <a:buNone/>
            </a:lvl5pPr>
            <a:lvl6pPr marL="4028618" indent="0" algn="ctr">
              <a:buNone/>
            </a:lvl6pPr>
            <a:lvl7pPr marL="4834341" indent="0" algn="ctr">
              <a:buNone/>
            </a:lvl7pPr>
            <a:lvl8pPr marL="5640065" indent="0" algn="ctr">
              <a:buNone/>
            </a:lvl8pPr>
            <a:lvl9pPr marL="6445788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2880" y="2123158"/>
            <a:ext cx="14631829" cy="85987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2800" y="2122488"/>
            <a:ext cx="14631988" cy="892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1145" tIns="80572" rIns="161145" bIns="80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5123" name="Picture 2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" y="11503025"/>
            <a:ext cx="16257588" cy="46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4" name="Picture 3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1125" y="0"/>
            <a:ext cx="14876463" cy="1327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5" name="Picture 3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63" y="0"/>
            <a:ext cx="1785937" cy="1736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126" name="Title Placeholder 21"/>
          <p:cNvSpPr>
            <a:spLocks noGrp="1"/>
          </p:cNvSpPr>
          <p:nvPr>
            <p:ph type="title"/>
          </p:nvPr>
        </p:nvSpPr>
        <p:spPr bwMode="auto">
          <a:xfrm>
            <a:off x="1927225" y="0"/>
            <a:ext cx="1433036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1145" tIns="80572" rIns="161145" bIns="805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" name="Rectangle 22"/>
          <p:cNvSpPr txBox="1">
            <a:spLocks noChangeArrowheads="1"/>
          </p:cNvSpPr>
          <p:nvPr userDrawn="1"/>
        </p:nvSpPr>
        <p:spPr bwMode="auto">
          <a:xfrm>
            <a:off x="5248474" y="11544300"/>
            <a:ext cx="993710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8200" tIns="79100" rIns="158200" bIns="79100"/>
          <a:lstStyle>
            <a:lvl1pPr algn="r" defTabSz="1581150">
              <a:defRPr sz="1800">
                <a:solidFill>
                  <a:schemeClr val="bg2"/>
                </a:solidFill>
                <a:latin typeface="Trebuchet MS" pitchFamily="1" charset="0"/>
              </a:defRPr>
            </a:lvl1pPr>
          </a:lstStyle>
          <a:p>
            <a:pPr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Approximate Algorithms for Efficient</a:t>
            </a:r>
            <a:r>
              <a:rPr lang="en-US" sz="1800" baseline="0" dirty="0" smtClean="0">
                <a:solidFill>
                  <a:schemeClr val="tx1"/>
                </a:solidFill>
              </a:rPr>
              <a:t> Indexing, Clustering, and Classification in P2P networks</a:t>
            </a:r>
          </a:p>
        </p:txBody>
      </p:sp>
      <p:sp>
        <p:nvSpPr>
          <p:cNvPr id="18" name="Rectangle 22"/>
          <p:cNvSpPr txBox="1">
            <a:spLocks noChangeArrowheads="1"/>
          </p:cNvSpPr>
          <p:nvPr userDrawn="1"/>
        </p:nvSpPr>
        <p:spPr bwMode="auto">
          <a:xfrm>
            <a:off x="14504988" y="11544300"/>
            <a:ext cx="1268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8200" tIns="79100" rIns="158200" bIns="79100"/>
          <a:lstStyle>
            <a:lvl1pPr algn="r" defTabSz="1581150">
              <a:defRPr sz="1800">
                <a:solidFill>
                  <a:schemeClr val="bg2"/>
                </a:solidFill>
                <a:latin typeface="Trebuchet MS" pitchFamily="1" charset="0"/>
              </a:defRPr>
            </a:lvl1pPr>
          </a:lstStyle>
          <a:p>
            <a:pPr>
              <a:defRPr/>
            </a:pPr>
            <a:fld id="{AE1ECFEB-57F1-4DCD-999C-FB0E321C53DE}" type="slidenum">
              <a:rPr lang="de-DE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Bookman Old Style" pitchFamily="18" charset="0"/>
        </a:defRPr>
      </a:lvl9pPr>
    </p:titleStyle>
    <p:bodyStyle>
      <a:lvl1pPr marL="482600" indent="-482600" algn="l" rtl="0" eaLnBrk="0" fontAlgn="base" hangingPunct="0">
        <a:spcBef>
          <a:spcPts val="1063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966788" indent="-482600" algn="l" rtl="0" eaLnBrk="0" fontAlgn="base" hangingPunct="0">
        <a:spcBef>
          <a:spcPts val="875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4100" kern="1200">
          <a:solidFill>
            <a:schemeClr val="tx2"/>
          </a:solidFill>
          <a:latin typeface="+mn-lt"/>
          <a:ea typeface="+mn-ea"/>
          <a:cs typeface="+mn-cs"/>
        </a:defRPr>
      </a:lvl2pPr>
      <a:lvl3pPr marL="1449388" indent="-401638" algn="l" rtl="0" eaLnBrk="0" fontAlgn="base" hangingPunct="0">
        <a:spcBef>
          <a:spcPts val="875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933575" indent="-401638" algn="l" rtl="0" eaLnBrk="0" fontAlgn="base" hangingPunct="0">
        <a:spcBef>
          <a:spcPts val="7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416175" indent="-401638" algn="l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900605" indent="-322289" algn="l" rtl="0" eaLnBrk="1" latinLnBrk="0" hangingPunct="1">
        <a:spcBef>
          <a:spcPts val="529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3222894" indent="-322289" algn="l" rtl="0" eaLnBrk="1" latinLnBrk="0" hangingPunct="1">
        <a:spcBef>
          <a:spcPts val="529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25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3545184" indent="-322289" algn="l" rtl="0" eaLnBrk="1" latinLnBrk="0" hangingPunct="1">
        <a:spcBef>
          <a:spcPts val="529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25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3867473" indent="-322289" algn="l" rtl="0" eaLnBrk="1" latinLnBrk="0" hangingPunct="1">
        <a:spcBef>
          <a:spcPts val="529"/>
        </a:spcBef>
        <a:buClr>
          <a:srgbClr val="9FB8CD"/>
        </a:buClr>
        <a:buSzPct val="75000"/>
        <a:buFont typeface="Wingdings 3"/>
        <a:buChar char=""/>
        <a:defRPr kumimoji="0" lang="en-US" sz="21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05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11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171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228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286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343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6400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4457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C:\data\papers\finished%20papers\dhtclusters\trunk\dht-cluster.vsd\Drawing\~overview\Kreis.2" TargetMode="Externa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783978" y="2587005"/>
            <a:ext cx="14689632" cy="309634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Approximate algorithms for efficient indexing, clustering, and classification in Peer-to-peer networks</a:t>
            </a:r>
            <a:endParaRPr lang="en-US" sz="4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960442" y="6043389"/>
            <a:ext cx="633670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8200" tIns="79100" rIns="158200" bIns="79100">
            <a:noAutofit/>
          </a:bodyPr>
          <a:lstStyle/>
          <a:p>
            <a:pPr marL="593725" indent="-593725" defTabSz="1581150">
              <a:spcBef>
                <a:spcPct val="20000"/>
              </a:spcBef>
              <a:defRPr/>
            </a:pPr>
            <a:r>
              <a:rPr lang="en-US" sz="4400" kern="0" dirty="0" err="1">
                <a:solidFill>
                  <a:schemeClr val="tx2"/>
                </a:solidFill>
                <a:latin typeface="Bookman Old Style" pitchFamily="18" charset="0"/>
              </a:rPr>
              <a:t>Odysseas</a:t>
            </a:r>
            <a:r>
              <a:rPr lang="en-US" sz="4400" kern="0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en-US" sz="4400" kern="0" dirty="0" err="1" smtClean="0">
                <a:solidFill>
                  <a:schemeClr val="tx2"/>
                </a:solidFill>
                <a:latin typeface="Bookman Old Style" pitchFamily="18" charset="0"/>
              </a:rPr>
              <a:t>Papapetrou</a:t>
            </a:r>
            <a:endParaRPr lang="en-US" sz="4400" kern="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593725" indent="-593725" defTabSz="1581150">
              <a:spcBef>
                <a:spcPct val="20000"/>
              </a:spcBef>
              <a:defRPr/>
            </a:pPr>
            <a:endParaRPr lang="en-US" sz="4400" kern="0" baseline="300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593725" indent="-593725" algn="ctr" defTabSz="1581150">
              <a:spcBef>
                <a:spcPct val="20000"/>
              </a:spcBef>
              <a:defRPr/>
            </a:pPr>
            <a:r>
              <a:rPr lang="en-US" sz="4400" kern="0" baseline="30000" dirty="0" smtClean="0">
                <a:solidFill>
                  <a:schemeClr val="tx2"/>
                </a:solidFill>
                <a:latin typeface="Bookman Old Style" pitchFamily="18" charset="0"/>
              </a:rPr>
              <a:t>18 April 2011</a:t>
            </a:r>
            <a:endParaRPr lang="en-US" sz="4400" kern="0" baseline="300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4688" y="10579893"/>
            <a:ext cx="11695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L3S </a:t>
            </a:r>
            <a:r>
              <a:rPr lang="en-US" sz="3600" dirty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Research Center, </a:t>
            </a:r>
            <a:r>
              <a:rPr lang="en-US" sz="3600" dirty="0" smtClean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University </a:t>
            </a:r>
            <a:r>
              <a:rPr lang="en-US" sz="3600" dirty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of Hannover, </a:t>
            </a:r>
            <a:r>
              <a:rPr lang="en-US" sz="3600" dirty="0" smtClean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80" y="2488051"/>
            <a:ext cx="14631829" cy="8832730"/>
          </a:xfrm>
        </p:spPr>
        <p:txBody>
          <a:bodyPr>
            <a:normAutofit/>
          </a:bodyPr>
          <a:lstStyle/>
          <a:p>
            <a:r>
              <a:rPr lang="en-US" dirty="0" smtClean="0"/>
              <a:t>DHT-based indexes for distributed search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O(log(n)) </a:t>
            </a:r>
            <a:r>
              <a:rPr lang="en-US" b="1" dirty="0" smtClean="0"/>
              <a:t>per term </a:t>
            </a:r>
            <a:r>
              <a:rPr lang="en-US" b="1" dirty="0" smtClean="0">
                <a:solidFill>
                  <a:srgbClr val="FF0000"/>
                </a:solidFill>
              </a:rPr>
              <a:t>lookup</a:t>
            </a:r>
            <a:r>
              <a:rPr lang="en-US" b="1" dirty="0" smtClean="0"/>
              <a:t> per peer </a:t>
            </a:r>
            <a:r>
              <a:rPr lang="en-US" b="1" dirty="0" smtClean="0">
                <a:sym typeface="Wingdings" pitchFamily="2" charset="2"/>
              </a:rPr>
              <a:t> 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Total publishing cost:</a:t>
            </a:r>
          </a:p>
          <a:p>
            <a:pPr lvl="1"/>
            <a:r>
              <a:rPr lang="en-US" dirty="0" smtClean="0"/>
              <a:t>5000 peers, 1000 terms per peer: 61 million </a:t>
            </a:r>
            <a:r>
              <a:rPr lang="en-US" dirty="0" err="1" smtClean="0"/>
              <a:t>msgs</a:t>
            </a:r>
            <a:endParaRPr lang="en-US" dirty="0" smtClean="0"/>
          </a:p>
          <a:p>
            <a:endParaRPr lang="en-US" dirty="0" smtClean="0"/>
          </a:p>
          <a:p>
            <a:r>
              <a:rPr lang="en-US" sz="5300" dirty="0" smtClean="0"/>
              <a:t>How to reduce the network cost</a:t>
            </a:r>
          </a:p>
          <a:p>
            <a:pPr lvl="1">
              <a:buNone/>
            </a:pPr>
            <a:r>
              <a:rPr lang="en-US" sz="4600" u="sng" dirty="0" smtClean="0"/>
              <a:t>Key insight</a:t>
            </a:r>
            <a:r>
              <a:rPr lang="en-US" sz="4600" dirty="0" smtClean="0"/>
              <a:t>: Some terms are very popular across peers! Can we exploit this to reduce the indexing cost?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P2P over DHT</a:t>
            </a:r>
            <a:endParaRPr lang="en-US" dirty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6760642" y="4027165"/>
          <a:ext cx="5811837" cy="869950"/>
        </p:xfrm>
        <a:graphic>
          <a:graphicData uri="http://schemas.openxmlformats.org/presentationml/2006/ole">
            <p:oleObj spid="_x0000_s69634" name="Equation" r:id="rId4" imgW="13842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PCIR: Peer Clusters for Inf.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79" y="2488051"/>
            <a:ext cx="6934875" cy="8708326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Basic approach</a:t>
            </a:r>
          </a:p>
          <a:p>
            <a:r>
              <a:rPr lang="en-US" dirty="0" smtClean="0"/>
              <a:t>All peers are part of the global DHT</a:t>
            </a:r>
          </a:p>
          <a:p>
            <a:r>
              <a:rPr lang="en-US" dirty="0" smtClean="0"/>
              <a:t>Peers also form groups</a:t>
            </a:r>
          </a:p>
          <a:p>
            <a:r>
              <a:rPr lang="en-US" dirty="0" smtClean="0"/>
              <a:t>Each peer submits its index to its </a:t>
            </a:r>
            <a:r>
              <a:rPr lang="en-US" b="1" dirty="0" smtClean="0"/>
              <a:t>super-peer</a:t>
            </a:r>
          </a:p>
          <a:p>
            <a:r>
              <a:rPr lang="en-US" dirty="0" smtClean="0"/>
              <a:t>Super-peers perform:</a:t>
            </a:r>
          </a:p>
          <a:p>
            <a:pPr lvl="1"/>
            <a:r>
              <a:rPr lang="en-US" dirty="0" smtClean="0"/>
              <a:t>DHT lookups</a:t>
            </a:r>
          </a:p>
          <a:p>
            <a:pPr lvl="1"/>
            <a:r>
              <a:rPr lang="en-US" dirty="0" smtClean="0"/>
              <a:t>DHT updates</a:t>
            </a:r>
          </a:p>
          <a:p>
            <a:pPr lvl="1">
              <a:buNone/>
            </a:pPr>
            <a:r>
              <a:rPr lang="en-US" dirty="0" smtClean="0"/>
              <a:t>	for </a:t>
            </a:r>
            <a:r>
              <a:rPr lang="en-US" b="1" dirty="0" smtClean="0"/>
              <a:t>all </a:t>
            </a:r>
            <a:r>
              <a:rPr lang="en-US" b="1" i="1" dirty="0" smtClean="0"/>
              <a:t>distinct </a:t>
            </a:r>
            <a:r>
              <a:rPr lang="en-US" dirty="0" smtClean="0"/>
              <a:t>group terms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9684" y="1434877"/>
            <a:ext cx="8157904" cy="905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8754" y="1991231"/>
            <a:ext cx="8168034" cy="909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the super-peers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79" y="2488051"/>
            <a:ext cx="7315915" cy="8335112"/>
          </a:xfrm>
        </p:spPr>
        <p:txBody>
          <a:bodyPr>
            <a:normAutofit/>
          </a:bodyPr>
          <a:lstStyle/>
          <a:p>
            <a:r>
              <a:rPr lang="en-US" u="sng" dirty="0" smtClean="0"/>
              <a:t>Step 1: Peer joins a group, or creates a group itself</a:t>
            </a:r>
          </a:p>
          <a:p>
            <a:endParaRPr lang="en-US" u="sng" dirty="0" smtClean="0"/>
          </a:p>
          <a:p>
            <a:r>
              <a:rPr lang="en-US" dirty="0" err="1" smtClean="0"/>
              <a:t>Prob</a:t>
            </a:r>
            <a:r>
              <a:rPr lang="en-US" dirty="0" smtClean="0"/>
              <a:t>[</a:t>
            </a:r>
            <a:r>
              <a:rPr lang="en-US" dirty="0" err="1" smtClean="0"/>
              <a:t>newGroup</a:t>
            </a:r>
            <a:r>
              <a:rPr lang="en-US" dirty="0" smtClean="0"/>
              <a:t>]=0.1</a:t>
            </a:r>
          </a:p>
          <a:p>
            <a:pPr lvl="1"/>
            <a:r>
              <a:rPr lang="en-US" dirty="0" smtClean="0"/>
              <a:t>Used to determine the ratio of peers/super-peers</a:t>
            </a:r>
            <a:endParaRPr lang="en-US" dirty="0"/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7768754" y="2488051"/>
          <a:ext cx="576064" cy="576064"/>
        </p:xfrm>
        <a:graphic>
          <a:graphicData uri="http://schemas.openxmlformats.org/presentationml/2006/ole">
            <p:oleObj spid="_x0000_s141314" name="Visio" r:id="rId6" imgW="397621" imgH="397617" progId="Visio.Drawing.11">
              <p:link updateAutomatic="1"/>
            </p:oleObj>
          </a:graphicData>
        </a:graphic>
      </p:graphicFrame>
      <p:sp>
        <p:nvSpPr>
          <p:cNvPr id="14" name="Arc 13"/>
          <p:cNvSpPr/>
          <p:nvPr/>
        </p:nvSpPr>
        <p:spPr>
          <a:xfrm rot="9589043">
            <a:off x="10776940" y="1791634"/>
            <a:ext cx="849636" cy="1727275"/>
          </a:xfrm>
          <a:prstGeom prst="arc">
            <a:avLst/>
          </a:prstGeom>
          <a:ln w="15875">
            <a:solidFill>
              <a:schemeClr val="tx1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1315" name="Object 3"/>
          <p:cNvGraphicFramePr>
            <a:graphicFrameLocks noChangeAspect="1"/>
          </p:cNvGraphicFramePr>
          <p:nvPr/>
        </p:nvGraphicFramePr>
        <p:xfrm>
          <a:off x="9928795" y="7987605"/>
          <a:ext cx="576263" cy="576262"/>
        </p:xfrm>
        <a:graphic>
          <a:graphicData uri="http://schemas.openxmlformats.org/presentationml/2006/ole">
            <p:oleObj spid="_x0000_s141315" name="Visio" r:id="rId6" imgW="397621" imgH="397617" progId="Visio.Drawing.11">
              <p:link updateAutomatic="1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9711E-7 -3.23232E-6 L 0.16393 -3.2323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the super-peers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79" y="2488051"/>
            <a:ext cx="7315915" cy="8335112"/>
          </a:xfrm>
        </p:spPr>
        <p:txBody>
          <a:bodyPr>
            <a:normAutofit/>
          </a:bodyPr>
          <a:lstStyle/>
          <a:p>
            <a:r>
              <a:rPr lang="en-US" u="sng" dirty="0" smtClean="0"/>
              <a:t>Step 2: Peers submit their terms to the group’s super peer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 DHT lookup required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78129" y="5473763"/>
          <a:ext cx="4191438" cy="335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719"/>
                <a:gridCol w="2095719"/>
              </a:tblGrid>
              <a:tr h="583868"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Peer </a:t>
                      </a:r>
                      <a:r>
                        <a:rPr lang="en-US" sz="2800" baseline="0" dirty="0" smtClean="0"/>
                        <a:t>17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008500">
                <a:tc>
                  <a:txBody>
                    <a:bodyPr/>
                    <a:lstStyle/>
                    <a:p>
                      <a:r>
                        <a:rPr lang="en-US" sz="2800" b="0" u="sng" dirty="0" smtClean="0"/>
                        <a:t>Term</a:t>
                      </a:r>
                      <a:endParaRPr lang="en-US" sz="2800" b="0" u="sng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b="0" u="sng" dirty="0" smtClean="0"/>
                        <a:t>Peer</a:t>
                      </a:r>
                      <a:r>
                        <a:rPr lang="en-US" sz="2800" b="0" u="sng" baseline="0" dirty="0" smtClean="0"/>
                        <a:t> Score</a:t>
                      </a:r>
                      <a:endParaRPr lang="en-US" sz="2800" b="0" u="sng" dirty="0"/>
                    </a:p>
                  </a:txBody>
                  <a:tcPr marL="162576" marR="162576" marT="79618" marB="79618"/>
                </a:tc>
              </a:tr>
              <a:tr h="5838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Football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</a:t>
                      </a:r>
                    </a:p>
                  </a:txBody>
                  <a:tcPr marL="162576" marR="162576" marT="79618" marB="79618"/>
                </a:tc>
              </a:tr>
              <a:tr h="5838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Tennis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27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</a:tr>
              <a:tr h="5838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</a:tr>
            </a:tbl>
          </a:graphicData>
        </a:graphic>
      </p:graphicFrame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794" y="2488051"/>
            <a:ext cx="7986729" cy="870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71914" y="-193560"/>
            <a:ext cx="4064425" cy="293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85166" y="2114837"/>
            <a:ext cx="690187" cy="49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82312" y="2985670"/>
            <a:ext cx="690187" cy="49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108548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06146 0.167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0.16713 C -0.04653 0.19213 -0.03143 0.21713 -0.01563 0.22824 C 0.00017 0.23935 0.01649 0.23658 0.03298 0.2338 " pathEditMode="relative" ptsTypes="aaA">
                                      <p:cBhvr>
                                        <p:cTn id="17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C 0.00833 0.02221 0.01684 0.04467 0.01667 0.06666 C 0.01649 0.08865 0.00747 0.10995 -0.00139 0.13147 " pathEditMode="relative" ptsTypes="aaA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5.55556E-6 C -0.01528 0.02061 -0.03039 0.04144 -0.04445 0.05186 C -0.05851 0.06228 -0.07171 0.06251 -0.08473 0.06297 " pathEditMode="relative" ptsTypes="aaA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5807" y="2488051"/>
            <a:ext cx="7986729" cy="870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the DHT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79" y="2488051"/>
            <a:ext cx="7569941" cy="8708284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Step 3: Super peer publishes the group’s terms to the DHT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Exploits term overlap!</a:t>
            </a:r>
          </a:p>
          <a:p>
            <a:pPr lvl="1"/>
            <a:r>
              <a:rPr lang="en-US" dirty="0" smtClean="0"/>
              <a:t>1 DHT lookup per term per group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23" y="4747245"/>
          <a:ext cx="7620798" cy="277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266"/>
                <a:gridCol w="2540266"/>
                <a:gridCol w="2540266"/>
              </a:tblGrid>
              <a:tr h="5838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Term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</a:t>
                      </a:r>
                      <a:r>
                        <a:rPr lang="en-US" sz="2800" baseline="0" dirty="0" smtClean="0"/>
                        <a:t> Score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</a:tr>
              <a:tr h="10085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Football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 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Peer 13</a:t>
                      </a:r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</a:t>
                      </a:r>
                    </a:p>
                    <a:p>
                      <a:r>
                        <a:rPr lang="en-US" sz="2800" dirty="0" smtClean="0"/>
                        <a:t>17</a:t>
                      </a:r>
                    </a:p>
                  </a:txBody>
                  <a:tcPr marL="162576" marR="162576" marT="79618" marB="79618"/>
                </a:tc>
              </a:tr>
              <a:tr h="5838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Tennis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….</a:t>
                      </a:r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</a:tr>
              <a:tr h="5838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….</a:t>
                      </a:r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509776" y="870791"/>
          <a:ext cx="7747812" cy="159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604"/>
                <a:gridCol w="2582604"/>
                <a:gridCol w="2582604"/>
              </a:tblGrid>
              <a:tr h="5838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Term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</a:t>
                      </a:r>
                      <a:r>
                        <a:rPr lang="en-US" sz="2800" baseline="0" dirty="0" smtClean="0"/>
                        <a:t> Score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</a:tr>
              <a:tr h="10085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Football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 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Peer 13</a:t>
                      </a:r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</a:t>
                      </a:r>
                    </a:p>
                    <a:p>
                      <a:r>
                        <a:rPr lang="en-US" sz="2800" dirty="0" smtClean="0"/>
                        <a:t>17</a:t>
                      </a:r>
                    </a:p>
                  </a:txBody>
                  <a:tcPr marL="162576" marR="162576" marT="79618" marB="79618"/>
                </a:tc>
              </a:tr>
            </a:tbl>
          </a:graphicData>
        </a:graphic>
      </p:graphicFrame>
      <p:sp>
        <p:nvSpPr>
          <p:cNvPr id="13" name="Isosceles Triangle 12"/>
          <p:cNvSpPr/>
          <p:nvPr/>
        </p:nvSpPr>
        <p:spPr>
          <a:xfrm rot="10800000">
            <a:off x="12193219" y="2488051"/>
            <a:ext cx="720942" cy="1617260"/>
          </a:xfrm>
          <a:prstGeom prst="triangle">
            <a:avLst>
              <a:gd name="adj" fmla="val 100000"/>
            </a:avLst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145" tIns="80572" rIns="161145" bIns="80572"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593E-6 L -0.00798 0.17831 " pathEditMode="relative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17831 C -0.05191 0.19635 -0.09566 0.21439 -0.12101 0.23428 C -0.14635 0.25417 -0.15278 0.27498 -0.16024 0.29811 C -0.16771 0.32124 -0.17031 0.35408 -0.16597 0.37327 C -0.16163 0.39247 -0.14792 0.40311 -0.13403 0.41375 " pathEditMode="relative" ptsTypes="aaa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59" y="2488051"/>
            <a:ext cx="7986729" cy="870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the DHT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79" y="2488051"/>
            <a:ext cx="7569941" cy="8335112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Step 3: Super peer publishes the group’s terms to the DHT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Exploits term overlap!</a:t>
            </a:r>
          </a:p>
          <a:p>
            <a:pPr lvl="1"/>
            <a:r>
              <a:rPr lang="en-US" dirty="0" smtClean="0"/>
              <a:t>1 DHT lookup per term per group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23" y="4747245"/>
          <a:ext cx="7620798" cy="277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266"/>
                <a:gridCol w="2540266"/>
                <a:gridCol w="2540266"/>
              </a:tblGrid>
              <a:tr h="5838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Term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</a:t>
                      </a:r>
                      <a:r>
                        <a:rPr lang="en-US" sz="2800" baseline="0" dirty="0" smtClean="0"/>
                        <a:t> Score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</a:tr>
              <a:tr h="10085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Football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 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Peer 13</a:t>
                      </a:r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</a:t>
                      </a:r>
                    </a:p>
                    <a:p>
                      <a:r>
                        <a:rPr lang="en-US" sz="2800" dirty="0" smtClean="0"/>
                        <a:t>17</a:t>
                      </a:r>
                    </a:p>
                  </a:txBody>
                  <a:tcPr marL="162576" marR="162576" marT="79618" marB="79618"/>
                </a:tc>
              </a:tr>
              <a:tr h="5838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Tennis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….</a:t>
                      </a:r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</a:tr>
              <a:tr h="5838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….</a:t>
                      </a:r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509776" y="870791"/>
          <a:ext cx="7747812" cy="159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604"/>
                <a:gridCol w="2582604"/>
                <a:gridCol w="2582604"/>
              </a:tblGrid>
              <a:tr h="5838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Term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</a:t>
                      </a:r>
                      <a:r>
                        <a:rPr lang="en-US" sz="2800" baseline="0" dirty="0" smtClean="0"/>
                        <a:t> Score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</a:tr>
              <a:tr h="10085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Tennis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 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Peer 13</a:t>
                      </a:r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</a:t>
                      </a:r>
                    </a:p>
                    <a:p>
                      <a:r>
                        <a:rPr lang="en-US" sz="2800" dirty="0" smtClean="0"/>
                        <a:t>16</a:t>
                      </a:r>
                    </a:p>
                  </a:txBody>
                  <a:tcPr marL="162576" marR="162576" marT="79618" marB="79618"/>
                </a:tc>
              </a:tr>
            </a:tbl>
          </a:graphicData>
        </a:graphic>
      </p:graphicFrame>
      <p:sp>
        <p:nvSpPr>
          <p:cNvPr id="13" name="Isosceles Triangle 12"/>
          <p:cNvSpPr/>
          <p:nvPr/>
        </p:nvSpPr>
        <p:spPr>
          <a:xfrm rot="10800000">
            <a:off x="12193219" y="2488051"/>
            <a:ext cx="720942" cy="1617260"/>
          </a:xfrm>
          <a:prstGeom prst="triangle">
            <a:avLst>
              <a:gd name="adj" fmla="val 100000"/>
            </a:avLst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145" tIns="80572" rIns="161145" bIns="80572"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593E-6 L -0.00798 0.17831 " pathEditMode="relative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17824 C 0.01875 0.20162 0.04601 0.22523 0.06163 0.25139 C 0.07743 0.27732 0.08125 0.30463 0.08611 0.33496 C 0.09063 0.36505 0.09271 0.40834 0.08959 0.43357 C 0.08698 0.45811 0.0783 0.47199 0.06962 0.48635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38" y="1650901"/>
            <a:ext cx="15473609" cy="9545476"/>
          </a:xfrm>
        </p:spPr>
        <p:txBody>
          <a:bodyPr>
            <a:normAutofit/>
          </a:bodyPr>
          <a:lstStyle/>
          <a:p>
            <a:r>
              <a:rPr lang="en-US" dirty="0" smtClean="0"/>
              <a:t>Steps</a:t>
            </a:r>
          </a:p>
          <a:p>
            <a:pPr marL="1712163" lvl="1" indent="-906439">
              <a:buFont typeface="+mj-lt"/>
              <a:buAutoNum type="arabicPeriod"/>
            </a:pPr>
            <a:r>
              <a:rPr lang="en-US" dirty="0" smtClean="0"/>
              <a:t>Peer joins a group or forms its own</a:t>
            </a:r>
          </a:p>
          <a:p>
            <a:pPr marL="1712163" lvl="1" indent="-906439">
              <a:buFont typeface="+mj-lt"/>
              <a:buAutoNum type="arabicPeriod"/>
            </a:pPr>
            <a:r>
              <a:rPr lang="en-US" dirty="0" smtClean="0"/>
              <a:t>Peer submits its terms at the super peer of its group</a:t>
            </a:r>
          </a:p>
          <a:p>
            <a:pPr marL="1712163" lvl="1" indent="-906439">
              <a:buFont typeface="+mj-lt"/>
              <a:buAutoNum type="arabicPeriod"/>
            </a:pPr>
            <a:r>
              <a:rPr lang="en-US" dirty="0" smtClean="0"/>
              <a:t>Super peer publishes the group’s data to the DHT</a:t>
            </a:r>
          </a:p>
          <a:p>
            <a:pPr marL="1227975" indent="-906439"/>
            <a:r>
              <a:rPr lang="en-US" sz="3600" dirty="0" smtClean="0"/>
              <a:t>Steps 2-3 repeated periodically to compensate churn</a:t>
            </a:r>
          </a:p>
          <a:p>
            <a:pPr marL="1227975" indent="-906439"/>
            <a:endParaRPr lang="en-US" sz="3600" dirty="0" smtClean="0"/>
          </a:p>
          <a:p>
            <a:pPr marL="1227975" indent="-906439"/>
            <a:r>
              <a:rPr lang="en-US" sz="3600" dirty="0" smtClean="0"/>
              <a:t>Result: a superset of the SOTA inverted index – </a:t>
            </a:r>
            <a:r>
              <a:rPr lang="en-US" sz="3600" b="1" dirty="0" smtClean="0"/>
              <a:t>no information loss </a:t>
            </a:r>
            <a:r>
              <a:rPr lang="en-US" sz="3600" dirty="0" smtClean="0">
                <a:sym typeface="Wingdings" pitchFamily="2" charset="2"/>
              </a:rPr>
              <a:t> Query execution as in the SOTA!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01643" y="7483549"/>
          <a:ext cx="10135663" cy="303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199"/>
                <a:gridCol w="2743488"/>
                <a:gridCol w="2743488"/>
                <a:gridCol w="2743488"/>
              </a:tblGrid>
              <a:tr h="5838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Term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Peer Score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Super peer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</a:tr>
              <a:tr h="185776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Football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 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Peer 35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Peer 13</a:t>
                      </a:r>
                    </a:p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</a:t>
                      </a:r>
                    </a:p>
                    <a:p>
                      <a:r>
                        <a:rPr lang="en-US" sz="2800" dirty="0" smtClean="0"/>
                        <a:t>17</a:t>
                      </a:r>
                    </a:p>
                    <a:p>
                      <a:r>
                        <a:rPr lang="en-US" sz="2800" dirty="0" smtClean="0"/>
                        <a:t>17</a:t>
                      </a:r>
                    </a:p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Peer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Peer 21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Peer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….</a:t>
                      </a:r>
                    </a:p>
                  </a:txBody>
                  <a:tcPr marL="162576" marR="162576" marT="79618" marB="79618"/>
                </a:tc>
              </a:tr>
              <a:tr h="5838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Tennis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….</a:t>
                      </a:r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 marL="162576" marR="162576" marT="79618" marB="79618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super-peers?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80" y="1794918"/>
            <a:ext cx="14948762" cy="8927030"/>
          </a:xfrm>
        </p:spPr>
        <p:txBody>
          <a:bodyPr>
            <a:normAutofit/>
          </a:bodyPr>
          <a:lstStyle/>
          <a:p>
            <a:r>
              <a:rPr lang="en-US" u="sng" dirty="0" smtClean="0"/>
              <a:t>Tradeoff</a:t>
            </a:r>
          </a:p>
          <a:p>
            <a:pPr lvl="1"/>
            <a:endParaRPr lang="en-US" dirty="0" smtClean="0"/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3">
              <a:buNone/>
            </a:pPr>
            <a:r>
              <a:rPr lang="en-US" dirty="0" smtClean="0">
                <a:sym typeface="Wingdings" pitchFamily="2" charset="2"/>
              </a:rPr>
              <a:t>maximum overlap					   less overlap</a:t>
            </a:r>
          </a:p>
          <a:p>
            <a:pPr lvl="3">
              <a:buNone/>
            </a:pPr>
            <a:r>
              <a:rPr lang="en-US" dirty="0" smtClean="0">
                <a:sym typeface="Wingdings" pitchFamily="2" charset="2"/>
              </a:rPr>
              <a:t>super-peer gets overloaded			   low workload at super-peers</a:t>
            </a:r>
          </a:p>
          <a:p>
            <a:pPr lvl="3">
              <a:buNone/>
            </a:pPr>
            <a:r>
              <a:rPr lang="en-US" dirty="0" smtClean="0">
                <a:sym typeface="Wingdings" pitchFamily="2" charset="2"/>
              </a:rPr>
              <a:t>not a P2P solution anymore</a:t>
            </a: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/>
              <a:t>Balance the super peer workload and term overlap</a:t>
            </a:r>
          </a:p>
          <a:p>
            <a:pPr lvl="2"/>
            <a:r>
              <a:rPr lang="en-US" dirty="0" smtClean="0"/>
              <a:t>User sets an acceptable load per super-peer</a:t>
            </a:r>
          </a:p>
          <a:p>
            <a:pPr lvl="3"/>
            <a:r>
              <a:rPr lang="en-US" dirty="0" smtClean="0">
                <a:sym typeface="Wingdings"/>
              </a:rPr>
              <a:t>Maximum network cost </a:t>
            </a:r>
          </a:p>
          <a:p>
            <a:pPr lvl="3"/>
            <a:r>
              <a:rPr lang="en-US" dirty="0" smtClean="0"/>
              <a:t>Analysis relying on network statistics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number of super-peers</a:t>
            </a:r>
          </a:p>
          <a:p>
            <a:pPr lvl="2"/>
            <a:r>
              <a:rPr lang="en-US" dirty="0" smtClean="0"/>
              <a:t>Still high overlap</a:t>
            </a:r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0082" y="4716000"/>
            <a:ext cx="496292" cy="49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4978" y="5365700"/>
            <a:ext cx="496292" cy="49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1087" y="5365700"/>
            <a:ext cx="424284" cy="42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6986" y="4716000"/>
            <a:ext cx="424284" cy="42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80993" y="3126194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 super-peer only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1883657" y="3126194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many super-peers</a:t>
            </a:r>
            <a:endParaRPr lang="en-US" sz="3600" dirty="0"/>
          </a:p>
        </p:txBody>
      </p:sp>
      <p:sp>
        <p:nvSpPr>
          <p:cNvPr id="20" name="Left-Right Arrow 19"/>
          <p:cNvSpPr/>
          <p:nvPr/>
        </p:nvSpPr>
        <p:spPr>
          <a:xfrm>
            <a:off x="1072010" y="3772524"/>
            <a:ext cx="14689632" cy="943475"/>
          </a:xfrm>
          <a:prstGeom prst="leftRightArrow">
            <a:avLst/>
          </a:prstGeom>
          <a:gradFill flip="none" rotWithShape="1">
            <a:gsLst>
              <a:gs pos="0">
                <a:srgbClr val="C00000"/>
              </a:gs>
              <a:gs pos="21001">
                <a:srgbClr val="C00000"/>
              </a:gs>
              <a:gs pos="40000">
                <a:srgbClr val="99FF66"/>
              </a:gs>
              <a:gs pos="52000">
                <a:srgbClr val="99FF66"/>
              </a:gs>
              <a:gs pos="63000">
                <a:srgbClr val="99FF66"/>
              </a:gs>
              <a:gs pos="88000">
                <a:srgbClr val="C00000"/>
              </a:gs>
              <a:gs pos="100000">
                <a:srgbClr val="C0000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887" y="3550160"/>
            <a:ext cx="7239758" cy="78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Clustering-enhanced PCIR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10" y="2010941"/>
            <a:ext cx="15114582" cy="8812222"/>
          </a:xfrm>
        </p:spPr>
        <p:txBody>
          <a:bodyPr>
            <a:normAutofit/>
          </a:bodyPr>
          <a:lstStyle/>
          <a:p>
            <a:r>
              <a:rPr lang="en-US" b="1" dirty="0" smtClean="0"/>
              <a:t>Clustering-enhanced PCIR</a:t>
            </a:r>
          </a:p>
          <a:p>
            <a:r>
              <a:rPr lang="en-US" dirty="0" smtClean="0"/>
              <a:t>Cluster peers around similar peers to increase term overlap</a:t>
            </a: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Larger term overlap  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fewer distinct terms per cluster  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even fewer DHT lookups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978" y="1688329"/>
            <a:ext cx="14936712" cy="84595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smtClean="0"/>
              <a:t>Clustering a peer:</a:t>
            </a:r>
          </a:p>
          <a:p>
            <a:pPr lvl="1"/>
            <a:r>
              <a:rPr lang="en-US" dirty="0" smtClean="0"/>
              <a:t>Peers and super-peers: term sets</a:t>
            </a:r>
            <a:r>
              <a:rPr lang="en-US" dirty="0" smtClean="0">
                <a:sym typeface="Wingdings" pitchFamily="2" charset="2"/>
              </a:rPr>
              <a:t> Bloom filters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Peer selects the most promising super peers using the DHT, and sends its Bloom filter to them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Probabilistic guarantees that the peer joins the best cluster</a:t>
            </a:r>
          </a:p>
          <a:p>
            <a:pPr lvl="2"/>
            <a:endParaRPr lang="en-US" dirty="0" smtClean="0">
              <a:sym typeface="Wingdings" pitchFamily="2" charset="2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776002" y="6443037"/>
            <a:ext cx="9793088" cy="1296144"/>
          </a:xfrm>
          <a:prstGeom prst="rect">
            <a:avLst/>
          </a:prstGeom>
          <a:solidFill>
            <a:srgbClr val="7892DA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cluster the peers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15762" y="4642837"/>
          <a:ext cx="504056" cy="4064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</a:tblGrid>
              <a:tr h="508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508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508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508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508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508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508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</a:tr>
              <a:tr h="508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064034" y="4786853"/>
          <a:ext cx="4032448" cy="508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08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064034" y="5794965"/>
          <a:ext cx="4032448" cy="508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08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064034" y="6871035"/>
          <a:ext cx="4032448" cy="508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08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5064034" y="7951155"/>
          <a:ext cx="4032448" cy="508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081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 rot="16200000">
            <a:off x="1979775" y="6364114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BF</a:t>
            </a:r>
            <a:r>
              <a:rPr lang="en-US" sz="1800" baseline="-25000" dirty="0" err="1" smtClean="0"/>
              <a:t>p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504194" y="4325188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BF</a:t>
            </a:r>
            <a:r>
              <a:rPr lang="en-US" sz="1800" baseline="-25000" dirty="0" smtClean="0"/>
              <a:t>sp1</a:t>
            </a:r>
            <a:endParaRPr lang="en-US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6504194" y="5362917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BF</a:t>
            </a:r>
            <a:r>
              <a:rPr lang="en-US" sz="1800" baseline="-25000" dirty="0" smtClean="0"/>
              <a:t>sp2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6504194" y="6443037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BF</a:t>
            </a:r>
            <a:r>
              <a:rPr lang="en-US" sz="1800" baseline="-25000" dirty="0" smtClean="0"/>
              <a:t>sp3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6504194" y="7523157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BF</a:t>
            </a:r>
            <a:r>
              <a:rPr lang="en-US" sz="1800" baseline="-25000" dirty="0" smtClean="0"/>
              <a:t>sp4</a:t>
            </a:r>
            <a:endParaRPr lang="en-US" baseline="-25000" dirty="0"/>
          </a:p>
        </p:txBody>
      </p:sp>
      <p:sp>
        <p:nvSpPr>
          <p:cNvPr id="46" name="Oval 45"/>
          <p:cNvSpPr/>
          <p:nvPr/>
        </p:nvSpPr>
        <p:spPr>
          <a:xfrm>
            <a:off x="3911906" y="6443037"/>
            <a:ext cx="216024" cy="2177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9376576" y="4786853"/>
          <a:ext cx="4616400" cy="461640"/>
        </p:xfrm>
        <a:graphic>
          <a:graphicData uri="http://schemas.openxmlformats.org/presentationml/2006/ole">
            <p:oleObj spid="_x0000_s73730" name="Equation" r:id="rId4" imgW="2031840" imgH="203040" progId="Equation.3">
              <p:embed/>
            </p:oleObj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9376576" y="5763331"/>
          <a:ext cx="4616450" cy="461963"/>
        </p:xfrm>
        <a:graphic>
          <a:graphicData uri="http://schemas.openxmlformats.org/presentationml/2006/ole">
            <p:oleObj spid="_x0000_s73731" name="Equation" r:id="rId5" imgW="2031840" imgH="203040" progId="Equation.3">
              <p:embed/>
            </p:oleObj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9376526" y="7997299"/>
          <a:ext cx="4616450" cy="461962"/>
        </p:xfrm>
        <a:graphic>
          <a:graphicData uri="http://schemas.openxmlformats.org/presentationml/2006/ole">
            <p:oleObj spid="_x0000_s73732" name="Equation" r:id="rId6" imgW="2031840" imgH="203040" progId="Equation.3">
              <p:embed/>
            </p:oleObj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9376576" y="6875085"/>
          <a:ext cx="4645025" cy="461963"/>
        </p:xfrm>
        <a:graphic>
          <a:graphicData uri="http://schemas.openxmlformats.org/presentationml/2006/ole">
            <p:oleObj spid="_x0000_s73733" name="Equation" r:id="rId7" imgW="20444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57805" y="1938933"/>
            <a:ext cx="14631829" cy="9433047"/>
          </a:xfrm>
        </p:spPr>
        <p:txBody>
          <a:bodyPr/>
          <a:lstStyle/>
          <a:p>
            <a:r>
              <a:rPr lang="en-US" sz="4400" dirty="0" smtClean="0"/>
              <a:t>Application scenarios of Peer-to-peer</a:t>
            </a:r>
          </a:p>
          <a:p>
            <a:pPr lvl="1"/>
            <a:r>
              <a:rPr lang="en-US" sz="4000" dirty="0" smtClean="0"/>
              <a:t>File sharing, IP telephony, video streaming, data analysis, collaborative spam filtering, …</a:t>
            </a:r>
          </a:p>
          <a:p>
            <a:endParaRPr lang="en-US" sz="2400" dirty="0" smtClean="0"/>
          </a:p>
          <a:p>
            <a:r>
              <a:rPr lang="en-US" sz="4400" dirty="0" smtClean="0"/>
              <a:t>Frequent building blocks</a:t>
            </a:r>
          </a:p>
          <a:p>
            <a:pPr lvl="1"/>
            <a:r>
              <a:rPr lang="en-US" sz="4000" dirty="0" smtClean="0"/>
              <a:t>Information retrieval</a:t>
            </a:r>
          </a:p>
          <a:p>
            <a:pPr lvl="1"/>
            <a:r>
              <a:rPr lang="en-US" sz="4000" dirty="0" smtClean="0"/>
              <a:t>Data mining</a:t>
            </a:r>
          </a:p>
          <a:p>
            <a:endParaRPr lang="en-US" sz="2400" dirty="0" smtClean="0"/>
          </a:p>
          <a:p>
            <a:r>
              <a:rPr lang="en-US" sz="4400" dirty="0" smtClean="0"/>
              <a:t>Challenges</a:t>
            </a:r>
          </a:p>
          <a:p>
            <a:pPr lvl="1"/>
            <a:r>
              <a:rPr lang="en-US" sz="4000" dirty="0" smtClean="0"/>
              <a:t>Large networks</a:t>
            </a:r>
          </a:p>
          <a:p>
            <a:pPr lvl="1"/>
            <a:r>
              <a:rPr lang="en-US" sz="4000" dirty="0" smtClean="0"/>
              <a:t>High churn</a:t>
            </a:r>
          </a:p>
          <a:p>
            <a:pPr lvl="1"/>
            <a:r>
              <a:rPr lang="en-US" sz="4000" dirty="0" smtClean="0"/>
              <a:t>High network cost</a:t>
            </a:r>
          </a:p>
          <a:p>
            <a:pPr lvl="1"/>
            <a:endParaRPr lang="en-US" sz="4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Measures</a:t>
            </a:r>
            <a:endParaRPr lang="en-US" sz="6200" dirty="0" smtClean="0"/>
          </a:p>
          <a:p>
            <a:pPr lvl="1"/>
            <a:r>
              <a:rPr lang="en-US" dirty="0" smtClean="0"/>
              <a:t>Average messages per peer</a:t>
            </a:r>
          </a:p>
          <a:p>
            <a:pPr lvl="1"/>
            <a:r>
              <a:rPr lang="en-US" dirty="0" smtClean="0"/>
              <a:t>Average transfer volume per peer</a:t>
            </a:r>
          </a:p>
          <a:p>
            <a:pPr lvl="1"/>
            <a:r>
              <a:rPr lang="en-US" dirty="0" smtClean="0"/>
              <a:t>More results in the thesis</a:t>
            </a:r>
          </a:p>
          <a:p>
            <a:r>
              <a:rPr lang="en-US" dirty="0" smtClean="0"/>
              <a:t>Datasets</a:t>
            </a:r>
          </a:p>
          <a:p>
            <a:pPr lvl="1"/>
            <a:r>
              <a:rPr lang="en-US" dirty="0" smtClean="0"/>
              <a:t>Reuters Corpus Volume 1, 160,000 articles</a:t>
            </a:r>
          </a:p>
          <a:p>
            <a:pPr lvl="1"/>
            <a:r>
              <a:rPr lang="en-US" dirty="0" smtClean="0"/>
              <a:t>Medline, 100,000 abstracts</a:t>
            </a:r>
          </a:p>
          <a:p>
            <a:r>
              <a:rPr lang="en-US" sz="4800" dirty="0" smtClean="0"/>
              <a:t>Comparisons</a:t>
            </a:r>
            <a:endParaRPr lang="en-US" sz="6200" dirty="0" smtClean="0"/>
          </a:p>
          <a:p>
            <a:pPr lvl="1"/>
            <a:r>
              <a:rPr lang="en-US" dirty="0" smtClean="0"/>
              <a:t>Flat DHT indexing (e.g., Minerva, </a:t>
            </a:r>
            <a:r>
              <a:rPr lang="en-US" dirty="0" err="1" smtClean="0"/>
              <a:t>Alvis</a:t>
            </a:r>
            <a:r>
              <a:rPr lang="en-US" dirty="0" smtClean="0"/>
              <a:t>, </a:t>
            </a:r>
            <a:r>
              <a:rPr lang="en-US" dirty="0" err="1" smtClean="0"/>
              <a:t>mk</a:t>
            </a:r>
            <a:r>
              <a:rPr lang="en-US" dirty="0" smtClean="0"/>
              <a:t>-Stat, </a:t>
            </a:r>
            <a:r>
              <a:rPr lang="en-US" dirty="0" err="1" smtClean="0"/>
              <a:t>sk</a:t>
            </a:r>
            <a:r>
              <a:rPr lang="en-US" dirty="0" smtClean="0"/>
              <a:t>-Stat)</a:t>
            </a:r>
          </a:p>
          <a:p>
            <a:pPr lvl="1"/>
            <a:r>
              <a:rPr lang="en-US" dirty="0" smtClean="0"/>
              <a:t>Basic PCIR</a:t>
            </a:r>
          </a:p>
          <a:p>
            <a:pPr lvl="1"/>
            <a:r>
              <a:rPr lang="en-US" dirty="0" smtClean="0"/>
              <a:t>Clustering-enhanced PCIR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cost Vs super-peer workload</a:t>
            </a:r>
            <a:endParaRPr lang="en-US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9662"/>
            <a:ext cx="16257588" cy="700011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" name="TextBox 3"/>
          <p:cNvSpPr txBox="1"/>
          <p:nvPr/>
        </p:nvSpPr>
        <p:spPr>
          <a:xfrm>
            <a:off x="1504058" y="1709315"/>
            <a:ext cx="1041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Baseline (100%): Minerva – peer granularity index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Network cost at super peers</a:t>
            </a:r>
            <a:endParaRPr lang="de-DE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27994" y="2010941"/>
          <a:ext cx="14689632" cy="928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57805" y="1506886"/>
            <a:ext cx="14631829" cy="9577064"/>
          </a:xfrm>
        </p:spPr>
        <p:txBody>
          <a:bodyPr/>
          <a:lstStyle/>
          <a:p>
            <a:r>
              <a:rPr lang="en-US" sz="4400" dirty="0" smtClean="0"/>
              <a:t>Conclusions</a:t>
            </a:r>
            <a:endParaRPr lang="en-US" sz="6000" dirty="0" smtClean="0"/>
          </a:p>
          <a:p>
            <a:pPr lvl="1"/>
            <a:r>
              <a:rPr lang="en-US" sz="4000" dirty="0" smtClean="0"/>
              <a:t>Basic and clustering-enhanced PCIR</a:t>
            </a:r>
          </a:p>
          <a:p>
            <a:pPr lvl="1"/>
            <a:r>
              <a:rPr lang="en-US" sz="4000" dirty="0" smtClean="0"/>
              <a:t>Exploit term overlap across peers</a:t>
            </a:r>
          </a:p>
          <a:p>
            <a:pPr lvl="1"/>
            <a:r>
              <a:rPr lang="en-US" sz="4000" dirty="0" smtClean="0"/>
              <a:t>Maintains the same inverted index as SOTA approaches</a:t>
            </a:r>
          </a:p>
          <a:p>
            <a:pPr lvl="1"/>
            <a:r>
              <a:rPr lang="en-US" sz="4000" dirty="0" smtClean="0"/>
              <a:t>No peer gets overloaded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PCIR: Indexing for keyword search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57805" y="5678115"/>
            <a:ext cx="14631829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23888" lvl="1" indent="-269875">
              <a:buFont typeface="Wingdings 3" pitchFamily="18" charset="2"/>
              <a:buChar char=""/>
            </a:pPr>
            <a:r>
              <a:rPr lang="en-US" sz="2800" dirty="0" err="1" smtClean="0"/>
              <a:t>Odysseas</a:t>
            </a:r>
            <a:r>
              <a:rPr lang="en-US" sz="2800" dirty="0" smtClean="0"/>
              <a:t> </a:t>
            </a:r>
            <a:r>
              <a:rPr lang="en-US" sz="2800" dirty="0" err="1" smtClean="0"/>
              <a:t>Papapetrou</a:t>
            </a:r>
            <a:r>
              <a:rPr lang="en-US" sz="2800" dirty="0" smtClean="0"/>
              <a:t>, Wolf </a:t>
            </a:r>
            <a:r>
              <a:rPr lang="en-US" sz="2800" dirty="0" err="1" smtClean="0"/>
              <a:t>Siberski</a:t>
            </a:r>
            <a:r>
              <a:rPr lang="en-US" sz="2800" dirty="0" smtClean="0"/>
              <a:t>, Wolfgang </a:t>
            </a:r>
            <a:r>
              <a:rPr lang="en-US" sz="2800" dirty="0" err="1" smtClean="0"/>
              <a:t>Nejdl</a:t>
            </a:r>
            <a:r>
              <a:rPr lang="en-US" sz="2800" dirty="0" smtClean="0"/>
              <a:t>: PCIR: Combining DHTs and peer clusters for efficient full-text P2P indexing. Computer Networks 54(12): 2019-2040 (2010)</a:t>
            </a:r>
          </a:p>
          <a:p>
            <a:pPr marL="623888" lvl="1" indent="-269875">
              <a:buFont typeface="Wingdings 3" pitchFamily="18" charset="2"/>
              <a:buChar char=""/>
            </a:pPr>
            <a:r>
              <a:rPr lang="en-US" sz="2800" dirty="0" err="1" smtClean="0"/>
              <a:t>Odysseas</a:t>
            </a:r>
            <a:r>
              <a:rPr lang="en-US" sz="2800" dirty="0" smtClean="0"/>
              <a:t> </a:t>
            </a:r>
            <a:r>
              <a:rPr lang="en-US" sz="2800" dirty="0" err="1" smtClean="0"/>
              <a:t>Papapetrou</a:t>
            </a:r>
            <a:r>
              <a:rPr lang="en-US" sz="2800" dirty="0" smtClean="0"/>
              <a:t>, Wolf </a:t>
            </a:r>
            <a:r>
              <a:rPr lang="en-US" sz="2800" dirty="0" err="1" smtClean="0"/>
              <a:t>Siberski</a:t>
            </a:r>
            <a:r>
              <a:rPr lang="en-US" sz="2800" dirty="0" smtClean="0"/>
              <a:t>, Wolfgang </a:t>
            </a:r>
            <a:r>
              <a:rPr lang="en-US" sz="2800" dirty="0" err="1" smtClean="0"/>
              <a:t>Nejdl</a:t>
            </a:r>
            <a:r>
              <a:rPr lang="en-US" sz="2800" dirty="0" smtClean="0"/>
              <a:t>: Cardinality estimation and dynamic length adaptation for Bloom filters. Distributed and Parallel Databases 28(2): 119-156 (2010)</a:t>
            </a:r>
          </a:p>
          <a:p>
            <a:pPr marL="623888" lvl="1" indent="-269875">
              <a:buFont typeface="Wingdings 3" pitchFamily="18" charset="2"/>
              <a:buChar char=""/>
            </a:pPr>
            <a:r>
              <a:rPr lang="en-US" sz="2800" dirty="0" err="1" smtClean="0"/>
              <a:t>Odysseas</a:t>
            </a:r>
            <a:r>
              <a:rPr lang="en-US" sz="2800" dirty="0" smtClean="0"/>
              <a:t> </a:t>
            </a:r>
            <a:r>
              <a:rPr lang="en-US" sz="2800" dirty="0" err="1" smtClean="0"/>
              <a:t>Papapetrou</a:t>
            </a:r>
            <a:r>
              <a:rPr lang="en-US" sz="2800" dirty="0" smtClean="0"/>
              <a:t>. Full-text Indexing and Information Retrieval in P2P systems, in: Proc. Extending Database Technology PhD Workshop (EDBT), 2008, Nantes, France.</a:t>
            </a:r>
          </a:p>
          <a:p>
            <a:pPr marL="623888" lvl="1" indent="-269875">
              <a:buFont typeface="Wingdings 3" pitchFamily="18" charset="2"/>
              <a:buChar char=""/>
            </a:pPr>
            <a:r>
              <a:rPr lang="en-US" sz="2800" dirty="0" err="1" smtClean="0"/>
              <a:t>Odysseas</a:t>
            </a:r>
            <a:r>
              <a:rPr lang="en-US" sz="2800" dirty="0" smtClean="0"/>
              <a:t> </a:t>
            </a:r>
            <a:r>
              <a:rPr lang="en-US" sz="2800" dirty="0" err="1" smtClean="0"/>
              <a:t>Papapetrou</a:t>
            </a:r>
            <a:r>
              <a:rPr lang="en-US" sz="2800" dirty="0" smtClean="0"/>
              <a:t>, Wolf </a:t>
            </a:r>
            <a:r>
              <a:rPr lang="en-US" sz="2800" dirty="0" err="1" smtClean="0"/>
              <a:t>Siberski</a:t>
            </a:r>
            <a:r>
              <a:rPr lang="en-US" sz="2800" dirty="0" smtClean="0"/>
              <a:t>, Wolf-</a:t>
            </a:r>
            <a:r>
              <a:rPr lang="en-US" sz="2800" dirty="0" err="1" smtClean="0"/>
              <a:t>Tilo</a:t>
            </a:r>
            <a:r>
              <a:rPr lang="en-US" sz="2800" dirty="0" smtClean="0"/>
              <a:t> </a:t>
            </a:r>
            <a:r>
              <a:rPr lang="en-US" sz="2800" dirty="0" err="1" smtClean="0"/>
              <a:t>Balke</a:t>
            </a:r>
            <a:r>
              <a:rPr lang="en-US" sz="2800" dirty="0" smtClean="0"/>
              <a:t>, Wolfgang </a:t>
            </a:r>
            <a:r>
              <a:rPr lang="en-US" sz="2800" dirty="0" err="1" smtClean="0"/>
              <a:t>Nejdl</a:t>
            </a:r>
            <a:r>
              <a:rPr lang="en-US" sz="2800" dirty="0" smtClean="0"/>
              <a:t>. DHTs over Peer Clusters for Distributed Information Retrieval, in: Proc. IEEE 21st International Conference on Advanced Information Networking and Applications (AINA), 2007, Niagara Falls, Canada.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P2P text clustering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1794916"/>
            <a:ext cx="14631988" cy="9505057"/>
          </a:xfrm>
        </p:spPr>
        <p:txBody>
          <a:bodyPr/>
          <a:lstStyle/>
          <a:p>
            <a:r>
              <a:rPr lang="en-US" sz="4900" dirty="0" smtClean="0"/>
              <a:t>Clustering of documents without a central server</a:t>
            </a:r>
          </a:p>
          <a:p>
            <a:pPr lvl="1"/>
            <a:r>
              <a:rPr lang="en-US" sz="4400" dirty="0" smtClean="0"/>
              <a:t>Important data mining technique</a:t>
            </a:r>
          </a:p>
          <a:p>
            <a:pPr lvl="1"/>
            <a:r>
              <a:rPr lang="en-US" sz="4400" dirty="0" smtClean="0"/>
              <a:t>Useful for information retrieval</a:t>
            </a:r>
          </a:p>
          <a:p>
            <a:pPr lvl="1"/>
            <a:r>
              <a:rPr lang="en-US" sz="4400" dirty="0" smtClean="0"/>
              <a:t>Challenging because of network size, and high dimensionality of documents and cluster centroids!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/>
              <a:t>Related work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1506886"/>
            <a:ext cx="15092858" cy="9793088"/>
          </a:xfrm>
        </p:spPr>
        <p:txBody>
          <a:bodyPr/>
          <a:lstStyle/>
          <a:p>
            <a:pPr lvl="1"/>
            <a:r>
              <a:rPr lang="en-US" sz="4400" dirty="0" smtClean="0"/>
              <a:t>LSP2P [TKDE09]</a:t>
            </a:r>
          </a:p>
          <a:p>
            <a:pPr lvl="2"/>
            <a:r>
              <a:rPr lang="en-US" sz="3800" dirty="0" smtClean="0"/>
              <a:t>Unstructured P2P network</a:t>
            </a:r>
          </a:p>
          <a:p>
            <a:pPr lvl="2"/>
            <a:r>
              <a:rPr lang="en-US" sz="3800" dirty="0" smtClean="0"/>
              <a:t>Peers gossip their centroids </a:t>
            </a:r>
          </a:p>
          <a:p>
            <a:pPr lvl="2"/>
            <a:endParaRPr lang="en-US" sz="3800" dirty="0" smtClean="0"/>
          </a:p>
          <a:p>
            <a:pPr lvl="2"/>
            <a:endParaRPr lang="en-US" sz="3800" dirty="0" smtClean="0"/>
          </a:p>
          <a:p>
            <a:pPr lvl="2"/>
            <a:endParaRPr lang="en-US" sz="3800" dirty="0" smtClean="0"/>
          </a:p>
          <a:p>
            <a:pPr lvl="2"/>
            <a:endParaRPr lang="en-US" sz="3800" dirty="0" smtClean="0"/>
          </a:p>
          <a:p>
            <a:pPr lvl="2"/>
            <a:endParaRPr lang="en-US" sz="3800" dirty="0" smtClean="0"/>
          </a:p>
          <a:p>
            <a:pPr lvl="2"/>
            <a:endParaRPr lang="en-US" sz="3800" dirty="0" smtClean="0"/>
          </a:p>
          <a:p>
            <a:pPr lvl="2"/>
            <a:endParaRPr lang="en-US" sz="3800" dirty="0" smtClean="0"/>
          </a:p>
          <a:p>
            <a:pPr lvl="2"/>
            <a:r>
              <a:rPr lang="en-US" sz="3800" dirty="0" smtClean="0"/>
              <a:t>Algorithm repeats until convergence</a:t>
            </a:r>
          </a:p>
          <a:p>
            <a:pPr lvl="2"/>
            <a:r>
              <a:rPr lang="en-US" sz="3800" dirty="0" smtClean="0"/>
              <a:t>Assumption: Peers have documents from all classes!</a:t>
            </a:r>
          </a:p>
          <a:p>
            <a:pPr lvl="1"/>
            <a:endParaRPr lang="en-US" sz="4400" dirty="0" smtClean="0"/>
          </a:p>
          <a:p>
            <a:pPr lvl="1"/>
            <a:endParaRPr lang="en-US" sz="4400" dirty="0" smtClean="0"/>
          </a:p>
          <a:p>
            <a:pPr lvl="1">
              <a:buNone/>
            </a:pPr>
            <a:endParaRPr lang="en-US" sz="4400" dirty="0" smtClean="0"/>
          </a:p>
        </p:txBody>
      </p:sp>
      <p:sp>
        <p:nvSpPr>
          <p:cNvPr id="7" name="Oval 6"/>
          <p:cNvSpPr/>
          <p:nvPr/>
        </p:nvSpPr>
        <p:spPr>
          <a:xfrm>
            <a:off x="4816426" y="3955157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68554" y="4971653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56586" y="5755357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82769" y="4099173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64698" y="4819253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16726" y="3811141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84778" y="5251301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44818" y="4171181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94937" y="5802144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12" idx="7"/>
          </p:cNvCxnSpPr>
          <p:nvPr/>
        </p:nvCxnSpPr>
        <p:spPr>
          <a:xfrm rot="5400000" flipH="1" flipV="1">
            <a:off x="7869684" y="4428483"/>
            <a:ext cx="300387" cy="649881"/>
          </a:xfrm>
          <a:prstGeom prst="line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5"/>
            <a:endCxn id="14" idx="2"/>
          </p:cNvCxnSpPr>
          <p:nvPr/>
        </p:nvCxnSpPr>
        <p:spPr>
          <a:xfrm rot="16200000" flipH="1">
            <a:off x="7725668" y="5280222"/>
            <a:ext cx="228379" cy="289841"/>
          </a:xfrm>
          <a:prstGeom prst="line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3"/>
            <a:endCxn id="10" idx="7"/>
          </p:cNvCxnSpPr>
          <p:nvPr/>
        </p:nvCxnSpPr>
        <p:spPr>
          <a:xfrm rot="5400000">
            <a:off x="6748287" y="5249492"/>
            <a:ext cx="528766" cy="651690"/>
          </a:xfrm>
          <a:prstGeom prst="line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1"/>
            <a:endCxn id="12" idx="4"/>
          </p:cNvCxnSpPr>
          <p:nvPr/>
        </p:nvCxnSpPr>
        <p:spPr>
          <a:xfrm rot="16200000" flipV="1">
            <a:off x="7397145" y="5514898"/>
            <a:ext cx="491190" cy="252028"/>
          </a:xfrm>
          <a:prstGeom prst="line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6"/>
            <a:endCxn id="12" idx="2"/>
          </p:cNvCxnSpPr>
          <p:nvPr/>
        </p:nvCxnSpPr>
        <p:spPr>
          <a:xfrm flipV="1">
            <a:off x="6472610" y="5107285"/>
            <a:ext cx="792088" cy="152400"/>
          </a:xfrm>
          <a:prstGeom prst="line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0"/>
            <a:endCxn id="13" idx="4"/>
          </p:cNvCxnSpPr>
          <p:nvPr/>
        </p:nvCxnSpPr>
        <p:spPr>
          <a:xfrm rot="5400000" flipH="1" flipV="1">
            <a:off x="7426716" y="4477215"/>
            <a:ext cx="432048" cy="252028"/>
          </a:xfrm>
          <a:prstGeom prst="line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1"/>
            <a:endCxn id="11" idx="5"/>
          </p:cNvCxnSpPr>
          <p:nvPr/>
        </p:nvCxnSpPr>
        <p:spPr>
          <a:xfrm rot="16200000" flipV="1">
            <a:off x="6819391" y="4384491"/>
            <a:ext cx="312742" cy="725507"/>
          </a:xfrm>
          <a:prstGeom prst="line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6"/>
            <a:endCxn id="11" idx="2"/>
          </p:cNvCxnSpPr>
          <p:nvPr/>
        </p:nvCxnSpPr>
        <p:spPr>
          <a:xfrm>
            <a:off x="5320482" y="4243189"/>
            <a:ext cx="862287" cy="144016"/>
          </a:xfrm>
          <a:prstGeom prst="line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7" name="Object 116"/>
          <p:cNvGraphicFramePr>
            <a:graphicFrameLocks noChangeAspect="1"/>
          </p:cNvGraphicFramePr>
          <p:nvPr/>
        </p:nvGraphicFramePr>
        <p:xfrm>
          <a:off x="3571440" y="6500658"/>
          <a:ext cx="8663506" cy="1558955"/>
        </p:xfrm>
        <a:graphic>
          <a:graphicData uri="http://schemas.openxmlformats.org/presentationml/2006/ole">
            <p:oleObj spid="_x0000_s392194" name="Equation" r:id="rId4" imgW="24001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/>
              <a:t>Related work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1506886"/>
            <a:ext cx="15092858" cy="9793088"/>
          </a:xfrm>
        </p:spPr>
        <p:txBody>
          <a:bodyPr/>
          <a:lstStyle/>
          <a:p>
            <a:pPr lvl="1"/>
            <a:endParaRPr lang="en-US" sz="800" dirty="0" smtClean="0"/>
          </a:p>
          <a:p>
            <a:pPr lvl="1"/>
            <a:r>
              <a:rPr lang="en-US" sz="4400" dirty="0" smtClean="0"/>
              <a:t>HP2PC [TKDE08]</a:t>
            </a:r>
          </a:p>
          <a:p>
            <a:pPr lvl="2"/>
            <a:r>
              <a:rPr lang="en-US" sz="3800" dirty="0" smtClean="0"/>
              <a:t>Peers organized in a hierarchy</a:t>
            </a:r>
          </a:p>
          <a:p>
            <a:pPr lvl="2"/>
            <a:r>
              <a:rPr lang="en-US" sz="3800" dirty="0" smtClean="0"/>
              <a:t>Each level divided into neighborhoods</a:t>
            </a:r>
          </a:p>
          <a:p>
            <a:pPr lvl="2"/>
            <a:r>
              <a:rPr lang="en-US" sz="3800" dirty="0" smtClean="0"/>
              <a:t>Super-peers at each neighborhood</a:t>
            </a:r>
          </a:p>
        </p:txBody>
      </p:sp>
      <p:sp>
        <p:nvSpPr>
          <p:cNvPr id="49" name="Oval 48"/>
          <p:cNvSpPr/>
          <p:nvPr/>
        </p:nvSpPr>
        <p:spPr>
          <a:xfrm>
            <a:off x="1423169" y="9066931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080122" y="9066931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024338" y="9066931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728194" y="9066931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325108" y="8778899"/>
            <a:ext cx="69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...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288034" y="8922915"/>
            <a:ext cx="338437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095577" y="9066931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752530" y="9066931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696746" y="9066931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400602" y="9066931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997516" y="8778899"/>
            <a:ext cx="69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...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960442" y="8922915"/>
            <a:ext cx="338437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0280153" y="9066931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0937106" y="9066931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2881322" y="9066931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1585178" y="9066931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2182092" y="8778899"/>
            <a:ext cx="69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...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10145018" y="8922915"/>
            <a:ext cx="338437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423169" y="7914803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04458" y="7914803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416826" y="7914803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501572" y="7626771"/>
            <a:ext cx="69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...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1288034" y="7770787"/>
            <a:ext cx="799288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68" idx="4"/>
            <a:endCxn id="49" idx="0"/>
          </p:cNvCxnSpPr>
          <p:nvPr/>
        </p:nvCxnSpPr>
        <p:spPr>
          <a:xfrm rot="5400000">
            <a:off x="1387165" y="8778899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9" idx="4"/>
            <a:endCxn id="56" idx="0"/>
          </p:cNvCxnSpPr>
          <p:nvPr/>
        </p:nvCxnSpPr>
        <p:spPr>
          <a:xfrm rot="5400000">
            <a:off x="5064014" y="8774459"/>
            <a:ext cx="576064" cy="8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10280153" y="7914803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11153130" y="7626771"/>
            <a:ext cx="69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...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10145018" y="7770787"/>
            <a:ext cx="576064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85" idx="4"/>
            <a:endCxn id="62" idx="0"/>
          </p:cNvCxnSpPr>
          <p:nvPr/>
        </p:nvCxnSpPr>
        <p:spPr>
          <a:xfrm rot="5400000">
            <a:off x="10244149" y="8778899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488834" y="8778899"/>
            <a:ext cx="69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...</a:t>
            </a: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1423169" y="6762675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0289034" y="6762675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1101972" y="6474643"/>
            <a:ext cx="69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...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1288034" y="6618659"/>
            <a:ext cx="1461762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>
            <a:stCxn id="93" idx="4"/>
          </p:cNvCxnSpPr>
          <p:nvPr/>
        </p:nvCxnSpPr>
        <p:spPr>
          <a:xfrm rot="16200000" flipH="1">
            <a:off x="1115683" y="7898252"/>
            <a:ext cx="111902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4" idx="4"/>
            <a:endCxn id="85" idx="0"/>
          </p:cNvCxnSpPr>
          <p:nvPr/>
        </p:nvCxnSpPr>
        <p:spPr>
          <a:xfrm rot="5400000">
            <a:off x="10248590" y="7622331"/>
            <a:ext cx="576064" cy="8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1423169" y="5610547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>
            <a:stCxn id="93" idx="0"/>
            <a:endCxn id="102" idx="4"/>
          </p:cNvCxnSpPr>
          <p:nvPr/>
        </p:nvCxnSpPr>
        <p:spPr>
          <a:xfrm rot="5400000" flipH="1" flipV="1">
            <a:off x="1387165" y="647464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94" idx="0"/>
            <a:endCxn id="102" idx="5"/>
          </p:cNvCxnSpPr>
          <p:nvPr/>
        </p:nvCxnSpPr>
        <p:spPr>
          <a:xfrm rot="16200000" flipV="1">
            <a:off x="5867022" y="2088635"/>
            <a:ext cx="660427" cy="868765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5400000">
            <a:off x="-1275432" y="7698779"/>
            <a:ext cx="4176464" cy="1588"/>
          </a:xfrm>
          <a:prstGeom prst="straightConnector1">
            <a:avLst/>
          </a:prstGeom>
          <a:ln w="28575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036725" y="5640583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 smtClean="0"/>
              <a:t>Related work</a:t>
            </a:r>
            <a:endParaRPr lang="en-US" dirty="0" smtClean="0"/>
          </a:p>
        </p:txBody>
      </p:sp>
      <p:sp>
        <p:nvSpPr>
          <p:cNvPr id="30723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1794916"/>
            <a:ext cx="14631988" cy="9505057"/>
          </a:xfrm>
        </p:spPr>
        <p:txBody>
          <a:bodyPr/>
          <a:lstStyle/>
          <a:p>
            <a:pPr lvl="1">
              <a:buNone/>
            </a:pPr>
            <a:r>
              <a:rPr lang="en-US" sz="4400" dirty="0" err="1" smtClean="0"/>
              <a:t>KMeans</a:t>
            </a:r>
            <a:endParaRPr lang="en-US" sz="4400" dirty="0" smtClean="0"/>
          </a:p>
          <a:p>
            <a:pPr lvl="1"/>
            <a:r>
              <a:rPr lang="en-US" sz="4400" dirty="0" smtClean="0"/>
              <a:t>Initialize k random cluster centroids</a:t>
            </a:r>
          </a:p>
          <a:p>
            <a:pPr lvl="1"/>
            <a:r>
              <a:rPr lang="en-US" sz="4400" dirty="0" smtClean="0"/>
              <a:t>Assign each document to nearest cluster</a:t>
            </a:r>
          </a:p>
          <a:p>
            <a:pPr lvl="1"/>
            <a:r>
              <a:rPr lang="en-US" sz="4400" dirty="0" smtClean="0"/>
              <a:t>Repeat until convergence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Example in two dimensions</a:t>
            </a: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792090" y="7985099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48274" y="9929315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54356" y="60980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8262" y="58672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50568" y="60980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11556" y="65552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54356" y="655974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8168" y="70819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98364" y="66292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20270" y="82731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10740" y="71648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76458" y="777448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32646" y="8273131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488834" y="75436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88834" y="82731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32450" y="72433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98168" y="75481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44826" y="777894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10544" y="83885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10544" y="754811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22920" y="81577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66732" y="75481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20270" y="69340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132646" y="693404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488834" y="69340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52402" y="76960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8834" y="58672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892DA"/>
                </a:solidFill>
              </a:rPr>
              <a:t>C</a:t>
            </a:r>
            <a:endParaRPr lang="en-US" dirty="0">
              <a:solidFill>
                <a:srgbClr val="7892DA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2798007" y="7046800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 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79108" y="9986514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 smtClean="0"/>
              <a:t>Related work</a:t>
            </a:r>
            <a:endParaRPr lang="en-US" dirty="0" smtClean="0"/>
          </a:p>
        </p:txBody>
      </p:sp>
      <p:sp>
        <p:nvSpPr>
          <p:cNvPr id="30723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1794916"/>
            <a:ext cx="14631988" cy="9505057"/>
          </a:xfrm>
        </p:spPr>
        <p:txBody>
          <a:bodyPr/>
          <a:lstStyle/>
          <a:p>
            <a:pPr lvl="1">
              <a:buNone/>
            </a:pPr>
            <a:r>
              <a:rPr lang="en-US" sz="4400" dirty="0" err="1" smtClean="0"/>
              <a:t>KMeans</a:t>
            </a:r>
            <a:endParaRPr lang="en-US" sz="4400" dirty="0" smtClean="0"/>
          </a:p>
          <a:p>
            <a:pPr lvl="1"/>
            <a:r>
              <a:rPr lang="en-US" sz="4400" dirty="0" smtClean="0"/>
              <a:t>Initialize k random cluster centroids</a:t>
            </a:r>
          </a:p>
          <a:p>
            <a:pPr lvl="1"/>
            <a:r>
              <a:rPr lang="en-US" sz="4400" dirty="0" smtClean="0"/>
              <a:t>Assign each document to nearest cluster</a:t>
            </a:r>
          </a:p>
          <a:p>
            <a:pPr lvl="1"/>
            <a:r>
              <a:rPr lang="en-US" sz="4400" dirty="0" smtClean="0"/>
              <a:t>Repeat until convergence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Example in two dimensions</a:t>
            </a: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792090" y="7985099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48274" y="9929315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54356" y="60980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8262" y="58672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50568" y="60980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11556" y="65552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54356" y="655974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8168" y="70819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98364" y="66292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20270" y="82731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10740" y="71648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76458" y="777448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32646" y="8273131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488834" y="75436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88834" y="82731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32450" y="72433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98168" y="75481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44826" y="777894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10544" y="83885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10544" y="754811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22920" y="81577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66732" y="75481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20270" y="69340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132646" y="693404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488834" y="69340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52402" y="76960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8834" y="58672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892DA"/>
                </a:solidFill>
              </a:rPr>
              <a:t>C</a:t>
            </a:r>
            <a:endParaRPr lang="en-US" dirty="0">
              <a:solidFill>
                <a:srgbClr val="7892DA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2798007" y="7046800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 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79108" y="9986514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 1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716425" y="6145014"/>
            <a:ext cx="2694384" cy="0"/>
          </a:xfrm>
          <a:prstGeom prst="line">
            <a:avLst/>
          </a:prstGeom>
          <a:ln w="190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28594" y="5683349"/>
            <a:ext cx="168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cosine=0.5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 rot="3814407">
            <a:off x="5481593" y="6731977"/>
            <a:ext cx="1683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cosine=0.8</a:t>
            </a:r>
            <a:endParaRPr lang="en-US" dirty="0"/>
          </a:p>
        </p:txBody>
      </p:sp>
      <p:cxnSp>
        <p:nvCxnSpPr>
          <p:cNvPr id="36" name="Straight Connector 35"/>
          <p:cNvCxnSpPr>
            <a:stCxn id="7" idx="2"/>
            <a:endCxn id="29" idx="0"/>
          </p:cNvCxnSpPr>
          <p:nvPr/>
        </p:nvCxnSpPr>
        <p:spPr>
          <a:xfrm rot="16200000" flipH="1">
            <a:off x="5302683" y="6642587"/>
            <a:ext cx="1367135" cy="739788"/>
          </a:xfrm>
          <a:prstGeom prst="line">
            <a:avLst/>
          </a:prstGeom>
          <a:ln w="190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 smtClean="0"/>
              <a:t>Related work</a:t>
            </a:r>
            <a:endParaRPr lang="en-US" dirty="0" smtClean="0"/>
          </a:p>
        </p:txBody>
      </p:sp>
      <p:sp>
        <p:nvSpPr>
          <p:cNvPr id="30723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1794916"/>
            <a:ext cx="14631988" cy="9505057"/>
          </a:xfrm>
        </p:spPr>
        <p:txBody>
          <a:bodyPr/>
          <a:lstStyle/>
          <a:p>
            <a:pPr lvl="1">
              <a:buNone/>
            </a:pPr>
            <a:r>
              <a:rPr lang="en-US" sz="4400" dirty="0" err="1" smtClean="0"/>
              <a:t>KMeans</a:t>
            </a:r>
            <a:endParaRPr lang="en-US" sz="4400" dirty="0" smtClean="0"/>
          </a:p>
          <a:p>
            <a:pPr lvl="1"/>
            <a:r>
              <a:rPr lang="en-US" sz="4400" dirty="0" smtClean="0"/>
              <a:t>Initialize k random cluster centroids</a:t>
            </a:r>
          </a:p>
          <a:p>
            <a:pPr lvl="1"/>
            <a:r>
              <a:rPr lang="en-US" sz="4400" dirty="0" smtClean="0"/>
              <a:t>Assign each document to nearest cluster</a:t>
            </a:r>
          </a:p>
          <a:p>
            <a:pPr lvl="1"/>
            <a:r>
              <a:rPr lang="en-US" sz="4400" dirty="0" smtClean="0"/>
              <a:t>Repeat until convergence</a:t>
            </a:r>
            <a:endParaRPr lang="en-US" sz="38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Example in two dimensions</a:t>
            </a: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792090" y="7985099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48274" y="9929315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54356" y="60980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8262" y="58672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0568" y="60980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11556" y="65552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54356" y="655974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8168" y="70819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98364" y="66292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20270" y="82731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10740" y="71648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76458" y="777448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32646" y="8273131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488834" y="75436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88834" y="82731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32450" y="72433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98168" y="75481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44826" y="777894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10544" y="83885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10544" y="754811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22920" y="81577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66732" y="75481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20270" y="69340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132646" y="693404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488834" y="69340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52402" y="76960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8834" y="58672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892DA"/>
                </a:solidFill>
              </a:rPr>
              <a:t>C</a:t>
            </a:r>
            <a:endParaRPr lang="en-US" dirty="0">
              <a:solidFill>
                <a:srgbClr val="7892DA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2798007" y="7046800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 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79108" y="9986514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 1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716425" y="6145014"/>
            <a:ext cx="2694384" cy="0"/>
          </a:xfrm>
          <a:prstGeom prst="line">
            <a:avLst/>
          </a:prstGeom>
          <a:ln w="190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28594" y="5683349"/>
            <a:ext cx="168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cosine=0.5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 rot="3814407">
            <a:off x="5481593" y="6731977"/>
            <a:ext cx="1683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cosine=0.8</a:t>
            </a:r>
            <a:endParaRPr lang="en-US" dirty="0"/>
          </a:p>
        </p:txBody>
      </p:sp>
      <p:cxnSp>
        <p:nvCxnSpPr>
          <p:cNvPr id="36" name="Straight Connector 35"/>
          <p:cNvCxnSpPr>
            <a:stCxn id="7" idx="2"/>
            <a:endCxn id="29" idx="0"/>
          </p:cNvCxnSpPr>
          <p:nvPr/>
        </p:nvCxnSpPr>
        <p:spPr>
          <a:xfrm rot="16200000" flipH="1">
            <a:off x="5302683" y="6642587"/>
            <a:ext cx="1367135" cy="739788"/>
          </a:xfrm>
          <a:prstGeom prst="line">
            <a:avLst/>
          </a:prstGeom>
          <a:ln w="190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57805" y="1866925"/>
            <a:ext cx="14631829" cy="9217023"/>
          </a:xfrm>
        </p:spPr>
        <p:txBody>
          <a:bodyPr/>
          <a:lstStyle/>
          <a:p>
            <a:r>
              <a:rPr lang="en-US" sz="4500" dirty="0" smtClean="0"/>
              <a:t>Information retrieval and data mining in P2P networks</a:t>
            </a:r>
            <a:endParaRPr lang="en-US" sz="4000" dirty="0" smtClean="0"/>
          </a:p>
          <a:p>
            <a:pPr lvl="1"/>
            <a:r>
              <a:rPr lang="en-US" sz="4000" dirty="0" smtClean="0"/>
              <a:t>Information retrieval</a:t>
            </a:r>
          </a:p>
          <a:p>
            <a:pPr lvl="2"/>
            <a:r>
              <a:rPr lang="en-US" sz="3400" dirty="0" smtClean="0"/>
              <a:t>Maintaining an inverted index for keyword search</a:t>
            </a:r>
          </a:p>
          <a:p>
            <a:pPr lvl="2"/>
            <a:r>
              <a:rPr lang="en-US" sz="3400" dirty="0" smtClean="0"/>
              <a:t>Near-duplicate detection</a:t>
            </a:r>
          </a:p>
          <a:p>
            <a:pPr lvl="1"/>
            <a:r>
              <a:rPr lang="en-US" sz="4000" dirty="0" smtClean="0"/>
              <a:t>Data mining</a:t>
            </a:r>
          </a:p>
          <a:p>
            <a:pPr lvl="2"/>
            <a:r>
              <a:rPr lang="en-US" sz="3400" dirty="0" smtClean="0"/>
              <a:t>Clustering over a P2P network</a:t>
            </a:r>
          </a:p>
          <a:p>
            <a:pPr lvl="2"/>
            <a:r>
              <a:rPr lang="en-US" sz="3400" dirty="0" smtClean="0"/>
              <a:t>Classification over a P2P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 smtClean="0"/>
              <a:t>Related work</a:t>
            </a:r>
            <a:endParaRPr lang="en-US" dirty="0" smtClean="0"/>
          </a:p>
        </p:txBody>
      </p:sp>
      <p:sp>
        <p:nvSpPr>
          <p:cNvPr id="30723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1794916"/>
            <a:ext cx="14631988" cy="9505057"/>
          </a:xfrm>
        </p:spPr>
        <p:txBody>
          <a:bodyPr/>
          <a:lstStyle/>
          <a:p>
            <a:pPr lvl="1">
              <a:buNone/>
            </a:pPr>
            <a:r>
              <a:rPr lang="en-US" sz="4400" dirty="0" err="1" smtClean="0"/>
              <a:t>KMeans</a:t>
            </a:r>
            <a:endParaRPr lang="en-US" sz="4400" dirty="0" smtClean="0"/>
          </a:p>
          <a:p>
            <a:pPr lvl="1"/>
            <a:r>
              <a:rPr lang="en-US" sz="4400" dirty="0" smtClean="0"/>
              <a:t>Initialize k random cluster centroids</a:t>
            </a:r>
          </a:p>
          <a:p>
            <a:pPr lvl="1"/>
            <a:r>
              <a:rPr lang="en-US" sz="4400" dirty="0" smtClean="0"/>
              <a:t>Assign each document to nearest cluster</a:t>
            </a:r>
          </a:p>
          <a:p>
            <a:pPr lvl="1"/>
            <a:r>
              <a:rPr lang="en-US" sz="4400" dirty="0" smtClean="0"/>
              <a:t>Repeat until convergence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Example in two dimensions</a:t>
            </a: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792090" y="7985099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48274" y="9929315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54356" y="60980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8262" y="58672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0568" y="60980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1556" y="65552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4356" y="655974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8168" y="70819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8364" y="66292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0270" y="82731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0740" y="71648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6458" y="777448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2646" y="8273131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88834" y="75436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88834" y="82731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2450" y="72433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8168" y="75481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4826" y="777894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0544" y="83885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0544" y="754811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2920" y="81577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6732" y="75481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20270" y="69340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32646" y="693404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88834" y="69340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2402" y="741154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8834" y="58672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892DA"/>
                </a:solidFill>
              </a:rPr>
              <a:t>C</a:t>
            </a:r>
            <a:endParaRPr lang="en-US" dirty="0">
              <a:solidFill>
                <a:srgbClr val="7892DA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2798007" y="7046800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 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79108" y="9986514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 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404772" y="708198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76458" y="741154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892DA"/>
                </a:solidFill>
              </a:rPr>
              <a:t>C</a:t>
            </a:r>
            <a:endParaRPr lang="en-US" dirty="0">
              <a:solidFill>
                <a:srgbClr val="7892DA"/>
              </a:solidFill>
            </a:endParaRPr>
          </a:p>
        </p:txBody>
      </p:sp>
      <p:cxnSp>
        <p:nvCxnSpPr>
          <p:cNvPr id="36" name="Straight Arrow Connector 35"/>
          <p:cNvCxnSpPr>
            <a:stCxn id="29" idx="1"/>
          </p:cNvCxnSpPr>
          <p:nvPr/>
        </p:nvCxnSpPr>
        <p:spPr>
          <a:xfrm rot="10800000">
            <a:off x="5744826" y="7395714"/>
            <a:ext cx="407576" cy="2466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" idx="2"/>
            <a:endCxn id="34" idx="0"/>
          </p:cNvCxnSpPr>
          <p:nvPr/>
        </p:nvCxnSpPr>
        <p:spPr>
          <a:xfrm rot="5400000">
            <a:off x="7795075" y="6514039"/>
            <a:ext cx="1082627" cy="712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 smtClean="0"/>
              <a:t>Distributing K-Means</a:t>
            </a:r>
            <a:endParaRPr lang="en-US" dirty="0" smtClean="0"/>
          </a:p>
        </p:txBody>
      </p:sp>
      <p:sp>
        <p:nvSpPr>
          <p:cNvPr id="31747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2122488"/>
            <a:ext cx="14631988" cy="9177485"/>
          </a:xfrm>
        </p:spPr>
        <p:txBody>
          <a:bodyPr/>
          <a:lstStyle/>
          <a:p>
            <a:pPr marL="0" indent="0" eaLnBrk="1" hangingPunct="1"/>
            <a:r>
              <a:rPr lang="en-US" sz="4000" b="1" dirty="0" err="1" smtClean="0"/>
              <a:t>DKMeans</a:t>
            </a:r>
            <a:r>
              <a:rPr lang="en-US" sz="4000" dirty="0" smtClean="0"/>
              <a:t>: An </a:t>
            </a:r>
            <a:r>
              <a:rPr lang="en-US" sz="4000" dirty="0" err="1" smtClean="0"/>
              <a:t>unoptimized</a:t>
            </a:r>
            <a:r>
              <a:rPr lang="en-US" sz="4000" dirty="0" smtClean="0"/>
              <a:t> distributed K-Means</a:t>
            </a:r>
          </a:p>
          <a:p>
            <a:pPr lvl="1" eaLnBrk="1" hangingPunct="1"/>
            <a:r>
              <a:rPr lang="en-US" sz="3600" dirty="0" smtClean="0"/>
              <a:t>Assign maintenance of each cluster to one peer: </a:t>
            </a:r>
            <a:r>
              <a:rPr lang="en-US" sz="3600" b="1" dirty="0" smtClean="0"/>
              <a:t>Cluster holders</a:t>
            </a:r>
          </a:p>
          <a:p>
            <a:pPr lvl="1" eaLnBrk="1" hangingPunct="1"/>
            <a:r>
              <a:rPr lang="en-US" sz="3600" dirty="0" smtClean="0"/>
              <a:t>Peer </a:t>
            </a:r>
            <a:r>
              <a:rPr lang="en-US" sz="3600" i="1" dirty="0" smtClean="0"/>
              <a:t>P1 </a:t>
            </a:r>
            <a:r>
              <a:rPr lang="en-US" sz="3600" dirty="0" smtClean="0"/>
              <a:t>wants to cluster its document </a:t>
            </a:r>
            <a:r>
              <a:rPr lang="en-US" sz="3600" i="1" dirty="0" smtClean="0"/>
              <a:t>d</a:t>
            </a:r>
            <a:r>
              <a:rPr lang="en-US" sz="3600" dirty="0" smtClean="0"/>
              <a:t> </a:t>
            </a:r>
          </a:p>
          <a:p>
            <a:pPr lvl="2" eaLnBrk="1" hangingPunct="1"/>
            <a:r>
              <a:rPr lang="en-US" sz="2800" dirty="0" smtClean="0"/>
              <a:t>Send </a:t>
            </a:r>
            <a:r>
              <a:rPr lang="en-US" sz="2800" i="1" dirty="0" smtClean="0"/>
              <a:t>d </a:t>
            </a:r>
            <a:r>
              <a:rPr lang="en-US" sz="2800" dirty="0" smtClean="0"/>
              <a:t>to all cluster holders</a:t>
            </a:r>
          </a:p>
          <a:p>
            <a:pPr lvl="2" eaLnBrk="1" hangingPunct="1"/>
            <a:r>
              <a:rPr lang="en-US" sz="2800" dirty="0" smtClean="0"/>
              <a:t>Cluster holders compute cosine(</a:t>
            </a:r>
            <a:r>
              <a:rPr lang="en-US" sz="2800" i="1" dirty="0" err="1" smtClean="0"/>
              <a:t>d,c</a:t>
            </a:r>
            <a:r>
              <a:rPr lang="en-US" sz="2800" dirty="0" smtClean="0"/>
              <a:t>)</a:t>
            </a:r>
          </a:p>
          <a:p>
            <a:pPr lvl="2" eaLnBrk="1" hangingPunct="1"/>
            <a:r>
              <a:rPr lang="en-US" sz="2800" i="1" dirty="0" smtClean="0"/>
              <a:t>P1</a:t>
            </a:r>
            <a:r>
              <a:rPr lang="en-US" sz="2800" dirty="0" smtClean="0"/>
              <a:t> assigns </a:t>
            </a:r>
            <a:r>
              <a:rPr lang="en-US" sz="2800" i="1" dirty="0" smtClean="0"/>
              <a:t>d</a:t>
            </a:r>
            <a:r>
              <a:rPr lang="en-US" sz="2800" dirty="0" smtClean="0"/>
              <a:t> to cluster with max. cosine, and notifies the cluster holder</a:t>
            </a:r>
          </a:p>
        </p:txBody>
      </p:sp>
      <p:sp>
        <p:nvSpPr>
          <p:cNvPr id="4" name="Oval 3"/>
          <p:cNvSpPr/>
          <p:nvPr/>
        </p:nvSpPr>
        <p:spPr>
          <a:xfrm>
            <a:off x="3448274" y="6115397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976666" y="9067725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016226" y="7555558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560842" y="9715797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424938" y="7987605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909995" y="8635677"/>
            <a:ext cx="864096" cy="8640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408714" y="7555557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560842" y="6979493"/>
            <a:ext cx="864096" cy="8640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960442" y="9715797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376266" y="9139733"/>
            <a:ext cx="146172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27225" y="9516322"/>
            <a:ext cx="2547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Cluster holder for</a:t>
            </a:r>
          </a:p>
          <a:p>
            <a:pPr algn="ctr"/>
            <a:r>
              <a:rPr lang="en-US" dirty="0" smtClean="0"/>
              <a:t>cluster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015288" y="6115396"/>
            <a:ext cx="2547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Cluster holder for</a:t>
            </a:r>
          </a:p>
          <a:p>
            <a:pPr algn="ctr"/>
            <a:r>
              <a:rPr lang="en-US" dirty="0" smtClean="0"/>
              <a:t>cluster 1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9424938" y="6979492"/>
            <a:ext cx="648072" cy="177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12370" y="6403429"/>
            <a:ext cx="4248472" cy="753179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4312370" y="6763469"/>
            <a:ext cx="4248472" cy="792088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633081">
            <a:off x="6015338" y="648114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633081">
            <a:off x="5367267" y="704507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cos</a:t>
            </a:r>
            <a:r>
              <a:rPr lang="en-US" dirty="0" smtClean="0"/>
              <a:t>(d,c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32" name="Straight Arrow Connector 31"/>
          <p:cNvCxnSpPr>
            <a:endCxn id="11" idx="1"/>
          </p:cNvCxnSpPr>
          <p:nvPr/>
        </p:nvCxnSpPr>
        <p:spPr>
          <a:xfrm rot="16200000" flipH="1">
            <a:off x="3615537" y="7341218"/>
            <a:ext cx="1829803" cy="1012201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V="1">
            <a:off x="3869548" y="7235191"/>
            <a:ext cx="1771300" cy="1029672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83978" y="2803029"/>
            <a:ext cx="14631988" cy="31907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hangingPunct="1"/>
            <a:r>
              <a:rPr lang="en-US" sz="4000" dirty="0" smtClean="0">
                <a:solidFill>
                  <a:srgbClr val="FF0000"/>
                </a:solidFill>
              </a:rPr>
              <a:t>Problem</a:t>
            </a:r>
          </a:p>
          <a:p>
            <a:pPr marL="0" indent="0" eaLnBrk="1" hangingPunct="1"/>
            <a:endParaRPr lang="en-US" sz="1400" dirty="0" smtClean="0"/>
          </a:p>
          <a:p>
            <a:pPr lvl="2" eaLnBrk="1" hangingPunct="1">
              <a:buFont typeface="Wingdings 3" pitchFamily="18" charset="2"/>
              <a:buChar char=""/>
            </a:pPr>
            <a:r>
              <a:rPr lang="en-US" sz="4000" dirty="0" smtClean="0">
                <a:solidFill>
                  <a:schemeClr val="tx1"/>
                </a:solidFill>
              </a:rPr>
              <a:t> Each document sent to all cluster holders</a:t>
            </a:r>
          </a:p>
          <a:p>
            <a:pPr lvl="2" eaLnBrk="1" hangingPunct="1">
              <a:buFont typeface="Wingdings 3" pitchFamily="18" charset="2"/>
              <a:buChar char=""/>
            </a:pPr>
            <a:r>
              <a:rPr lang="en-US" sz="4000" dirty="0" smtClean="0">
                <a:solidFill>
                  <a:schemeClr val="tx1"/>
                </a:solidFill>
              </a:rPr>
              <a:t> Network cost: O(|docs| </a:t>
            </a:r>
            <a:r>
              <a:rPr lang="en-US" sz="4000" dirty="0" smtClean="0">
                <a:solidFill>
                  <a:schemeClr val="tx1"/>
                </a:solidFill>
                <a:sym typeface="Symbol" pitchFamily="18" charset="2"/>
              </a:rPr>
              <a:t></a:t>
            </a:r>
            <a:r>
              <a:rPr lang="en-US" sz="4000" dirty="0" smtClean="0">
                <a:solidFill>
                  <a:schemeClr val="tx1"/>
                </a:solidFill>
              </a:rPr>
              <a:t> k)</a:t>
            </a:r>
          </a:p>
          <a:p>
            <a:pPr lvl="2" eaLnBrk="1" hangingPunct="1">
              <a:buFont typeface="Wingdings 3" pitchFamily="18" charset="2"/>
              <a:buChar char=""/>
            </a:pPr>
            <a:r>
              <a:rPr lang="en-US" sz="4000" dirty="0" smtClean="0">
                <a:solidFill>
                  <a:schemeClr val="tx1"/>
                </a:solidFill>
              </a:rPr>
              <a:t> Cluster holders get overloaded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/>
              <a:t>PCP2P: Probabilistic Clustering over P2P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1794916"/>
            <a:ext cx="15092858" cy="9505057"/>
          </a:xfrm>
        </p:spPr>
        <p:txBody>
          <a:bodyPr/>
          <a:lstStyle/>
          <a:p>
            <a:pPr lvl="1">
              <a:buNone/>
            </a:pPr>
            <a:r>
              <a:rPr lang="en-US" sz="4400" b="1" dirty="0" smtClean="0"/>
              <a:t>PCP2P</a:t>
            </a:r>
            <a:r>
              <a:rPr lang="en-US" sz="4400" dirty="0" smtClean="0"/>
              <a:t>: Approximation to reduce the network and computational cost…</a:t>
            </a:r>
          </a:p>
          <a:p>
            <a:pPr lvl="1"/>
            <a:r>
              <a:rPr lang="en-US" sz="4400" dirty="0" smtClean="0"/>
              <a:t>Compare each document only with the </a:t>
            </a:r>
            <a:r>
              <a:rPr lang="en-US" sz="4400" i="1" u="sng" dirty="0" smtClean="0"/>
              <a:t>most promising</a:t>
            </a:r>
            <a:r>
              <a:rPr lang="en-US" sz="4400" i="1" dirty="0" smtClean="0"/>
              <a:t> </a:t>
            </a:r>
            <a:r>
              <a:rPr lang="en-US" sz="4400" dirty="0" smtClean="0"/>
              <a:t>clusters</a:t>
            </a:r>
          </a:p>
          <a:p>
            <a:pPr lvl="1"/>
            <a:r>
              <a:rPr lang="en-US" sz="4400" u="sng" dirty="0" smtClean="0"/>
              <a:t>Pre-filtering step</a:t>
            </a:r>
            <a:r>
              <a:rPr lang="en-US" sz="4400" dirty="0" smtClean="0"/>
              <a:t>: Find candidate clusters for a document using an inverted index</a:t>
            </a:r>
          </a:p>
          <a:p>
            <a:pPr lvl="1"/>
            <a:r>
              <a:rPr lang="en-US" sz="4400" u="sng" dirty="0" smtClean="0"/>
              <a:t>Full comparison step</a:t>
            </a:r>
            <a:r>
              <a:rPr lang="en-US" sz="4400" dirty="0" smtClean="0"/>
              <a:t>: Use compact cluster summaries to exclude more candidate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/>
              <a:t>PCP2P: Probabilistic Clustering over P2P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1578893"/>
            <a:ext cx="14631988" cy="5472608"/>
          </a:xfrm>
        </p:spPr>
        <p:txBody>
          <a:bodyPr/>
          <a:lstStyle/>
          <a:p>
            <a:pPr marL="0" indent="0" eaLnBrk="1" hangingPunct="1"/>
            <a:r>
              <a:rPr lang="en-US" sz="4000" dirty="0" smtClean="0"/>
              <a:t>Approximation to reduce the network and computational cost…</a:t>
            </a:r>
          </a:p>
          <a:p>
            <a:pPr lvl="1" eaLnBrk="1" hangingPunct="1"/>
            <a:r>
              <a:rPr lang="en-US" sz="3600" dirty="0" smtClean="0"/>
              <a:t>Compare each document only with the </a:t>
            </a:r>
            <a:r>
              <a:rPr lang="en-US" sz="3600" i="1" u="sng" dirty="0" smtClean="0"/>
              <a:t>most promising </a:t>
            </a:r>
            <a:r>
              <a:rPr lang="en-US" sz="3600" dirty="0" smtClean="0"/>
              <a:t>clusters</a:t>
            </a:r>
            <a:endParaRPr lang="en-US" sz="3600" b="1" dirty="0" smtClean="0"/>
          </a:p>
          <a:p>
            <a:pPr lvl="1" eaLnBrk="1" hangingPunct="1"/>
            <a:r>
              <a:rPr lang="en-US" sz="3600" u="sng" dirty="0" smtClean="0"/>
              <a:t>Key insight</a:t>
            </a:r>
            <a:r>
              <a:rPr lang="en-US" sz="3600" dirty="0" smtClean="0"/>
              <a:t>: </a:t>
            </a:r>
          </a:p>
          <a:p>
            <a:pPr lvl="2" eaLnBrk="1" hangingPunct="1"/>
            <a:r>
              <a:rPr lang="en-US" sz="2800" dirty="0" smtClean="0"/>
              <a:t>Probabilistic topic models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A cluster and a document about the same topic will share some of the most frequent topic terms, e.g., Topic “Economy”: crisis, shares, financial, market, …</a:t>
            </a:r>
          </a:p>
          <a:p>
            <a:pPr lvl="2" eaLnBrk="1" hangingPunct="1"/>
            <a:r>
              <a:rPr lang="en-US" sz="3000" u="sng" dirty="0" smtClean="0"/>
              <a:t>Estimate</a:t>
            </a:r>
            <a:r>
              <a:rPr lang="en-US" sz="3000" dirty="0" smtClean="0"/>
              <a:t> these terms, and use them as </a:t>
            </a:r>
            <a:r>
              <a:rPr lang="en-US" sz="3000" b="1" dirty="0" smtClean="0"/>
              <a:t>rendezvous terms </a:t>
            </a:r>
            <a:r>
              <a:rPr lang="en-US" sz="3000" dirty="0" smtClean="0"/>
              <a:t>between the documents and the clusters of each topic</a:t>
            </a: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922" y="6000997"/>
            <a:ext cx="7089559" cy="516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76066" y="6490245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48074" y="7771581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0603" y="8419653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32050" y="6253026"/>
            <a:ext cx="1440160" cy="396044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369481" y="8419653"/>
            <a:ext cx="1551401" cy="546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92290" y="625302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Probab</a:t>
            </a:r>
            <a:r>
              <a:rPr lang="en-US" dirty="0" smtClean="0"/>
              <a:t>. topic model</a:t>
            </a:r>
          </a:p>
          <a:p>
            <a:r>
              <a:rPr lang="en-US" u="sng" dirty="0" smtClean="0"/>
              <a:t>Topic: Economy </a:t>
            </a:r>
            <a:endParaRPr lang="en-US" u="sng" dirty="0"/>
          </a:p>
        </p:txBody>
      </p:sp>
      <p:pic>
        <p:nvPicPr>
          <p:cNvPr id="14848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9034" y="5899373"/>
            <a:ext cx="3473296" cy="254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9033" y="8419653"/>
            <a:ext cx="3473297" cy="254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08413" y="6655514"/>
            <a:ext cx="2359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thres</a:t>
            </a:r>
            <a:r>
              <a:rPr lang="en-US" sz="3200" baseline="-25000" dirty="0" smtClean="0"/>
              <a:t>1 </a:t>
            </a:r>
            <a:r>
              <a:rPr lang="en-US" sz="3200" dirty="0" smtClean="0"/>
              <a:t>= 140</a:t>
            </a:r>
            <a:endParaRPr lang="en-US" sz="3200" dirty="0"/>
          </a:p>
        </p:txBody>
      </p:sp>
      <p:pic>
        <p:nvPicPr>
          <p:cNvPr id="33794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2300" y="6465589"/>
            <a:ext cx="5387975" cy="4978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/>
              <a:t>PCP2P: Probabilistic Clustering over P2P</a:t>
            </a:r>
          </a:p>
        </p:txBody>
      </p:sp>
      <p:sp>
        <p:nvSpPr>
          <p:cNvPr id="33796" name="Content Placeholder 5"/>
          <p:cNvSpPr>
            <a:spLocks noGrp="1"/>
          </p:cNvSpPr>
          <p:nvPr>
            <p:ph sz="quarter" idx="1"/>
          </p:nvPr>
        </p:nvSpPr>
        <p:spPr>
          <a:xfrm>
            <a:off x="279922" y="1578893"/>
            <a:ext cx="15769752" cy="4618707"/>
          </a:xfrm>
        </p:spPr>
        <p:txBody>
          <a:bodyPr/>
          <a:lstStyle/>
          <a:p>
            <a:pPr lvl="1" eaLnBrk="1" hangingPunct="1">
              <a:buNone/>
            </a:pPr>
            <a:r>
              <a:rPr lang="en-US" sz="3900" dirty="0" smtClean="0"/>
              <a:t>Identifying the rendezvous terms </a:t>
            </a:r>
          </a:p>
          <a:p>
            <a:pPr lvl="1" eaLnBrk="1" hangingPunct="1"/>
            <a:r>
              <a:rPr lang="en-US" sz="3900" dirty="0" smtClean="0"/>
              <a:t>Frequent cluster/document terms: term freq. &gt; </a:t>
            </a:r>
            <a:r>
              <a:rPr lang="en-US" sz="3900" b="1" dirty="0" smtClean="0"/>
              <a:t>thres</a:t>
            </a:r>
            <a:r>
              <a:rPr lang="en-US" sz="3900" b="1" baseline="-25000" dirty="0" smtClean="0"/>
              <a:t>1</a:t>
            </a:r>
            <a:r>
              <a:rPr lang="en-US" sz="3900" b="1" dirty="0" smtClean="0"/>
              <a:t> / thres</a:t>
            </a:r>
            <a:r>
              <a:rPr lang="en-US" sz="3900" b="1" baseline="-25000" dirty="0" smtClean="0"/>
              <a:t>2</a:t>
            </a:r>
            <a:endParaRPr lang="en-US" sz="3900" dirty="0" smtClean="0"/>
          </a:p>
          <a:p>
            <a:pPr lvl="1" eaLnBrk="1" hangingPunct="1"/>
            <a:r>
              <a:rPr lang="en-US" sz="3900" dirty="0" smtClean="0"/>
              <a:t>Clusters index their summaries at all terms with TF &gt; thres</a:t>
            </a:r>
            <a:r>
              <a:rPr lang="en-US" sz="3900" baseline="-25000" dirty="0" smtClean="0"/>
              <a:t>1</a:t>
            </a:r>
            <a:endParaRPr lang="en-US" sz="3300" dirty="0" smtClean="0">
              <a:sym typeface="Wingdings" pitchFamily="2" charset="2"/>
            </a:endParaRPr>
          </a:p>
          <a:p>
            <a:pPr lvl="2" eaLnBrk="1" hangingPunct="1"/>
            <a:r>
              <a:rPr lang="en-US" sz="3300" dirty="0" smtClean="0">
                <a:sym typeface="Wingdings" pitchFamily="2" charset="2"/>
              </a:rPr>
              <a:t>Cluster summary: </a:t>
            </a:r>
            <a:r>
              <a:rPr lang="en-US" sz="2500" dirty="0" smtClean="0">
                <a:sym typeface="Wingdings" pitchFamily="2" charset="2"/>
              </a:rPr>
              <a:t>&lt;Cluster holder IP address, frequent cluster terms, length&gt;</a:t>
            </a:r>
          </a:p>
          <a:p>
            <a:pPr lvl="2" eaLnBrk="1" hangingPunct="1"/>
            <a:r>
              <a:rPr lang="en-US" sz="3200" dirty="0" smtClean="0">
                <a:sym typeface="Wingdings" pitchFamily="2" charset="2"/>
              </a:rPr>
              <a:t>E.g. &lt;132.11.23.32, (politics,157),(merkel,149), 3211&gt;</a:t>
            </a:r>
            <a:endParaRPr lang="en-US" sz="3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41425" y="7240289"/>
          <a:ext cx="3387486" cy="3489960"/>
        </p:xfrm>
        <a:graphic>
          <a:graphicData uri="http://schemas.openxmlformats.org/drawingml/2006/table">
            <a:tbl>
              <a:tblPr/>
              <a:tblGrid>
                <a:gridCol w="1693743"/>
                <a:gridCol w="1693743"/>
              </a:tblGrid>
              <a:tr h="3929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Centroid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for Cluster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Term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politics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merkel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sarkozy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world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Left Brace 9"/>
          <p:cNvSpPr/>
          <p:nvPr/>
        </p:nvSpPr>
        <p:spPr>
          <a:xfrm>
            <a:off x="812800" y="8168977"/>
            <a:ext cx="428625" cy="7858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>
            <a:off x="4627563" y="8740477"/>
            <a:ext cx="4645025" cy="2286000"/>
          </a:xfrm>
          <a:prstGeom prst="curvedConnector3">
            <a:avLst>
              <a:gd name="adj1" fmla="val 50000"/>
            </a:avLst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4627563" y="7811789"/>
            <a:ext cx="3787775" cy="606425"/>
          </a:xfrm>
          <a:prstGeom prst="curvedConnector3">
            <a:avLst>
              <a:gd name="adj1" fmla="val 50000"/>
            </a:avLst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8" name="TextBox 19"/>
          <p:cNvSpPr txBox="1">
            <a:spLocks noChangeArrowheads="1"/>
          </p:cNvSpPr>
          <p:nvPr/>
        </p:nvSpPr>
        <p:spPr bwMode="auto">
          <a:xfrm>
            <a:off x="5199063" y="7587952"/>
            <a:ext cx="3043237" cy="862012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dirty="0"/>
              <a:t>Add to “politics” summary(cluster1)</a:t>
            </a:r>
          </a:p>
        </p:txBody>
      </p:sp>
      <p:sp>
        <p:nvSpPr>
          <p:cNvPr id="18469" name="TextBox 20"/>
          <p:cNvSpPr txBox="1">
            <a:spLocks noChangeArrowheads="1"/>
          </p:cNvSpPr>
          <p:nvPr/>
        </p:nvSpPr>
        <p:spPr bwMode="auto">
          <a:xfrm>
            <a:off x="5351463" y="9383414"/>
            <a:ext cx="2890837" cy="862013"/>
          </a:xfrm>
          <a:prstGeom prst="rect">
            <a:avLst/>
          </a:prstGeom>
          <a:solidFill>
            <a:schemeClr val="bg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Add to “merkel” summary(cluster1)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8" grpId="0" animBg="1"/>
      <p:bldP spid="184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8013" y="5572125"/>
            <a:ext cx="5616575" cy="519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" name="Rectangle 23"/>
          <p:cNvSpPr/>
          <p:nvPr/>
        </p:nvSpPr>
        <p:spPr>
          <a:xfrm>
            <a:off x="0" y="9686925"/>
            <a:ext cx="5270500" cy="2255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 smtClean="0"/>
              <a:t>Pre-filtering step</a:t>
            </a:r>
            <a:endParaRPr lang="en-US" dirty="0" smtClean="0"/>
          </a:p>
        </p:txBody>
      </p:sp>
      <p:sp>
        <p:nvSpPr>
          <p:cNvPr id="3078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2122488"/>
            <a:ext cx="14631988" cy="4564062"/>
          </a:xfrm>
        </p:spPr>
        <p:txBody>
          <a:bodyPr/>
          <a:lstStyle/>
          <a:p>
            <a:pPr marL="0" indent="0" eaLnBrk="1" hangingPunct="1"/>
            <a:r>
              <a:rPr lang="en-US" sz="4400" dirty="0" smtClean="0"/>
              <a:t>Approximation to reduce the network cost…</a:t>
            </a:r>
          </a:p>
          <a:p>
            <a:pPr lvl="1" eaLnBrk="1" hangingPunct="1"/>
            <a:r>
              <a:rPr lang="en-US" sz="4000" dirty="0" smtClean="0"/>
              <a:t>Pre-filtering step: Efficiently locate the most promising centroids from the DHT and the rendezvous terms</a:t>
            </a:r>
          </a:p>
          <a:p>
            <a:pPr lvl="2" eaLnBrk="1" hangingPunct="1"/>
            <a:r>
              <a:rPr lang="en-US" sz="3200" dirty="0" smtClean="0"/>
              <a:t>Lookup most frequent terms only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smtClean="0"/>
              <a:t>candidate clusters</a:t>
            </a:r>
          </a:p>
          <a:p>
            <a:pPr lvl="2" eaLnBrk="1" hangingPunct="1"/>
            <a:r>
              <a:rPr lang="en-US" sz="3200" dirty="0" smtClean="0"/>
              <a:t>Send </a:t>
            </a:r>
            <a:r>
              <a:rPr lang="en-US" sz="3200" i="1" dirty="0" smtClean="0"/>
              <a:t>d</a:t>
            </a:r>
            <a:r>
              <a:rPr lang="en-US" sz="3200" dirty="0" smtClean="0"/>
              <a:t> to only these clusters for comparing</a:t>
            </a:r>
          </a:p>
          <a:p>
            <a:pPr lvl="2" eaLnBrk="1" hangingPunct="1"/>
            <a:r>
              <a:rPr lang="en-US" sz="3200" dirty="0" smtClean="0"/>
              <a:t>Assign </a:t>
            </a:r>
            <a:r>
              <a:rPr lang="en-US" sz="3200" i="1" dirty="0" smtClean="0"/>
              <a:t>d</a:t>
            </a:r>
            <a:r>
              <a:rPr lang="en-US" sz="3200" dirty="0" smtClean="0"/>
              <a:t> to the most similar cluster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41425" y="6196013"/>
          <a:ext cx="3387486" cy="3489960"/>
        </p:xfrm>
        <a:graphic>
          <a:graphicData uri="http://schemas.openxmlformats.org/drawingml/2006/table">
            <a:tbl>
              <a:tblPr/>
              <a:tblGrid>
                <a:gridCol w="1693743"/>
                <a:gridCol w="1693743"/>
              </a:tblGrid>
              <a:tr h="3929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New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document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Term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politics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merkel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sarkozy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Left Brace 9"/>
          <p:cNvSpPr/>
          <p:nvPr/>
        </p:nvSpPr>
        <p:spPr>
          <a:xfrm>
            <a:off x="812800" y="7142163"/>
            <a:ext cx="428625" cy="6969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4689475" y="6953250"/>
            <a:ext cx="3654425" cy="287338"/>
          </a:xfrm>
          <a:prstGeom prst="curvedConnector3">
            <a:avLst>
              <a:gd name="adj1" fmla="val 50000"/>
            </a:avLst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0800000" flipV="1">
            <a:off x="4689475" y="6953250"/>
            <a:ext cx="3654425" cy="287338"/>
          </a:xfrm>
          <a:prstGeom prst="curvedConnector3">
            <a:avLst>
              <a:gd name="adj1" fmla="val 50000"/>
            </a:avLst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6" name="TextBox 26"/>
          <p:cNvSpPr txBox="1">
            <a:spLocks noChangeArrowheads="1"/>
          </p:cNvSpPr>
          <p:nvPr/>
        </p:nvSpPr>
        <p:spPr bwMode="auto">
          <a:xfrm>
            <a:off x="5208588" y="6067425"/>
            <a:ext cx="28575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Which clusters published “politics”</a:t>
            </a:r>
          </a:p>
        </p:txBody>
      </p:sp>
      <p:sp>
        <p:nvSpPr>
          <p:cNvPr id="20517" name="TextBox 27"/>
          <p:cNvSpPr txBox="1">
            <a:spLocks noChangeArrowheads="1"/>
          </p:cNvSpPr>
          <p:nvPr/>
        </p:nvSpPr>
        <p:spPr bwMode="auto">
          <a:xfrm>
            <a:off x="5118100" y="7240588"/>
            <a:ext cx="2857500" cy="830262"/>
          </a:xfrm>
          <a:prstGeom prst="rect">
            <a:avLst/>
          </a:prstGeom>
          <a:solidFill>
            <a:schemeClr val="bg1">
              <a:alpha val="9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cluster1: summary</a:t>
            </a:r>
          </a:p>
          <a:p>
            <a:r>
              <a:rPr lang="en-US"/>
              <a:t>cluster7: summary</a:t>
            </a:r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4689475" y="6042025"/>
            <a:ext cx="4654550" cy="1797050"/>
          </a:xfrm>
          <a:prstGeom prst="curvedConnector3">
            <a:avLst>
              <a:gd name="adj1" fmla="val 50000"/>
            </a:avLst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10800000" flipV="1">
            <a:off x="4689475" y="6024563"/>
            <a:ext cx="4654550" cy="1814512"/>
          </a:xfrm>
          <a:prstGeom prst="curvedConnector3">
            <a:avLst>
              <a:gd name="adj1" fmla="val 50000"/>
            </a:avLst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5199063" y="6238875"/>
            <a:ext cx="3073400" cy="830263"/>
          </a:xfrm>
          <a:prstGeom prst="rect">
            <a:avLst/>
          </a:prstGeom>
          <a:solidFill>
            <a:schemeClr val="bg1">
              <a:alpha val="9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Which clusters published “germany”</a:t>
            </a:r>
          </a:p>
        </p:txBody>
      </p: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5270500" y="7523163"/>
            <a:ext cx="2857500" cy="830262"/>
          </a:xfrm>
          <a:prstGeom prst="rect">
            <a:avLst/>
          </a:prstGeom>
          <a:solidFill>
            <a:schemeClr val="bg1">
              <a:alpha val="9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cluster4: summary</a:t>
            </a:r>
          </a:p>
          <a:p>
            <a:endParaRPr lang="en-US"/>
          </a:p>
        </p:txBody>
      </p:sp>
      <p:sp>
        <p:nvSpPr>
          <p:cNvPr id="3116" name="TextBox 20"/>
          <p:cNvSpPr txBox="1">
            <a:spLocks noChangeArrowheads="1"/>
          </p:cNvSpPr>
          <p:nvPr/>
        </p:nvSpPr>
        <p:spPr bwMode="auto">
          <a:xfrm>
            <a:off x="135906" y="10013950"/>
            <a:ext cx="37830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Candidate Clusters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41425" y="10498138"/>
            <a:ext cx="144462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cluster1</a:t>
            </a:r>
          </a:p>
          <a:p>
            <a:pPr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cluster7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41425" y="11379200"/>
            <a:ext cx="144462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cluster4</a:t>
            </a:r>
          </a:p>
        </p:txBody>
      </p:sp>
      <p:graphicFrame>
        <p:nvGraphicFramePr>
          <p:cNvPr id="3074" name="Object 38"/>
          <p:cNvGraphicFramePr>
            <a:graphicFrameLocks noChangeAspect="1"/>
          </p:cNvGraphicFramePr>
          <p:nvPr/>
        </p:nvGraphicFramePr>
        <p:xfrm>
          <a:off x="12236450" y="4208463"/>
          <a:ext cx="965200" cy="833437"/>
        </p:xfrm>
        <a:graphic>
          <a:graphicData uri="http://schemas.openxmlformats.org/presentationml/2006/ole">
            <p:oleObj spid="_x0000_s216066" name="Equation" r:id="rId5" imgW="279360" imgH="24120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770188" y="10515600"/>
            <a:ext cx="1974850" cy="1385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Cos: 0.3</a:t>
            </a:r>
          </a:p>
          <a:p>
            <a:pPr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Cos: 0.2</a:t>
            </a:r>
          </a:p>
          <a:p>
            <a:pPr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Cos: 0.4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49438" y="4315197"/>
            <a:ext cx="11637962" cy="5715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41500" y="4899025"/>
            <a:ext cx="9074150" cy="5715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841500" y="5470525"/>
            <a:ext cx="7502525" cy="57308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43363" name="Object 38"/>
          <p:cNvGraphicFramePr>
            <a:graphicFrameLocks noChangeAspect="1"/>
          </p:cNvGraphicFramePr>
          <p:nvPr/>
        </p:nvGraphicFramePr>
        <p:xfrm>
          <a:off x="3689176" y="9929813"/>
          <a:ext cx="911226" cy="786831"/>
        </p:xfrm>
        <a:graphic>
          <a:graphicData uri="http://schemas.openxmlformats.org/presentationml/2006/ole">
            <p:oleObj spid="_x0000_s216067" name="Equation" r:id="rId6" imgW="279360" imgH="24120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 rot="16200000">
            <a:off x="-751677" y="7146996"/>
            <a:ext cx="2359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thres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= 12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6" grpId="0"/>
      <p:bldP spid="20516" grpId="1"/>
      <p:bldP spid="20517" grpId="0" animBg="1"/>
      <p:bldP spid="20517" grpId="1" animBg="1"/>
      <p:bldP spid="13" grpId="0" animBg="1"/>
      <p:bldP spid="13" grpId="1" animBg="1"/>
      <p:bldP spid="14" grpId="0" animBg="1"/>
      <p:bldP spid="22" grpId="0"/>
      <p:bldP spid="23" grpId="0"/>
      <p:bldP spid="27" grpId="0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0291863"/>
            <a:ext cx="16481722" cy="165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 smtClean="0"/>
              <a:t>Pre-filtering</a:t>
            </a:r>
            <a:r>
              <a:rPr lang="en-US" dirty="0" smtClean="0"/>
              <a:t> step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1794917"/>
            <a:ext cx="14631988" cy="8564562"/>
          </a:xfrm>
        </p:spPr>
        <p:txBody>
          <a:bodyPr>
            <a:normAutofit/>
          </a:bodyPr>
          <a:lstStyle/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sz="4000" dirty="0" smtClean="0"/>
              <a:t>Probabilistic guarantees</a:t>
            </a:r>
          </a:p>
          <a:p>
            <a:pPr lvl="1" eaLnBrk="1" hangingPunct="1">
              <a:defRPr/>
            </a:pPr>
            <a:r>
              <a:rPr lang="en-US" sz="3600" dirty="0" smtClean="0"/>
              <a:t>User selects correctness probability </a:t>
            </a:r>
            <a:r>
              <a:rPr lang="en-US" sz="3600" dirty="0" err="1" smtClean="0">
                <a:solidFill>
                  <a:srgbClr val="0070C0"/>
                </a:solidFill>
              </a:rPr>
              <a:t>Pr</a:t>
            </a:r>
            <a:r>
              <a:rPr lang="en-US" sz="3600" baseline="-25000" dirty="0" err="1" smtClean="0">
                <a:solidFill>
                  <a:srgbClr val="0070C0"/>
                </a:solidFill>
              </a:rPr>
              <a:t>pre</a:t>
            </a:r>
            <a:r>
              <a:rPr lang="en-US" sz="3600" dirty="0" err="1" smtClean="0">
                <a:sym typeface="Wingdings" pitchFamily="2" charset="2"/>
              </a:rPr>
              <a:t></a:t>
            </a:r>
            <a:r>
              <a:rPr lang="en-US" sz="3600" dirty="0" err="1" smtClean="0"/>
              <a:t>cost</a:t>
            </a:r>
            <a:r>
              <a:rPr lang="en-US" sz="3600" dirty="0" smtClean="0"/>
              <a:t>/quality tradeoff</a:t>
            </a:r>
            <a:endParaRPr lang="en-US" sz="3600" baseline="-25000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r>
              <a:rPr lang="en-US" sz="3600" dirty="0" smtClean="0"/>
              <a:t>Cluster holders/peers determine the frequent term thresholds per cluster/document (thres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and thres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)</a:t>
            </a:r>
          </a:p>
          <a:p>
            <a:pPr lvl="1" eaLnBrk="1" hangingPunct="1">
              <a:defRPr/>
            </a:pPr>
            <a:r>
              <a:rPr lang="en-US" sz="3600" dirty="0" smtClean="0"/>
              <a:t>The optimal cluster will be included in        with probability &gt;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Pr</a:t>
            </a:r>
            <a:r>
              <a:rPr lang="en-US" sz="3600" baseline="-25000" dirty="0" err="1" smtClean="0">
                <a:solidFill>
                  <a:srgbClr val="0070C0"/>
                </a:solidFill>
              </a:rPr>
              <a:t>pre</a:t>
            </a:r>
            <a:endParaRPr lang="en-US" sz="3600" dirty="0" smtClean="0"/>
          </a:p>
          <a:p>
            <a:pPr lvl="1" eaLnBrk="1" hangingPunct="1">
              <a:defRPr/>
            </a:pPr>
            <a:r>
              <a:rPr lang="en-US" sz="3600" dirty="0" smtClean="0"/>
              <a:t>Key idea: Probabilistic topic models + </a:t>
            </a:r>
            <a:r>
              <a:rPr lang="en-US" sz="3600" dirty="0" err="1" smtClean="0"/>
              <a:t>Chernoff</a:t>
            </a:r>
            <a:r>
              <a:rPr lang="en-US" sz="3600" dirty="0" smtClean="0"/>
              <a:t> bounds to get the probability that a term will not be published</a:t>
            </a:r>
            <a:endParaRPr lang="en-US" sz="3600" baseline="-25000" dirty="0" smtClean="0"/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sz="3600" baseline="-25000" dirty="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9568954" y="4315197"/>
          <a:ext cx="965200" cy="831850"/>
        </p:xfrm>
        <a:graphic>
          <a:graphicData uri="http://schemas.openxmlformats.org/presentationml/2006/ole">
            <p:oleObj spid="_x0000_s217090" name="Equation" r:id="rId4" imgW="279360" imgH="241200" progId="Equation.3">
              <p:embed/>
            </p:oleObj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922" y="6780108"/>
            <a:ext cx="7089559" cy="516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76066" y="7269356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8074" y="8550692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90603" y="9198764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32051" y="7032137"/>
            <a:ext cx="495174" cy="396044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92290" y="703213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Probab</a:t>
            </a:r>
            <a:r>
              <a:rPr lang="en-US" dirty="0" smtClean="0"/>
              <a:t>. topic model</a:t>
            </a:r>
          </a:p>
          <a:p>
            <a:r>
              <a:rPr lang="en-US" u="sng" dirty="0" smtClean="0"/>
              <a:t>Topic: Economy </a:t>
            </a:r>
            <a:endParaRPr lang="en-US" u="sng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17024" y="6780108"/>
            <a:ext cx="7048674" cy="516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68806" y="8327375"/>
            <a:ext cx="142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0483689" y="7034713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 or document</a:t>
            </a:r>
          </a:p>
          <a:p>
            <a:r>
              <a:rPr lang="en-US" u="sng" dirty="0" smtClean="0"/>
              <a:t>Topic: Economy </a:t>
            </a:r>
            <a:endParaRPr lang="en-US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11494781" y="8419653"/>
            <a:ext cx="4461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when:</a:t>
            </a:r>
          </a:p>
          <a:p>
            <a:r>
              <a:rPr lang="en-US" dirty="0" smtClean="0"/>
              <a:t>Pr[</a:t>
            </a:r>
            <a:r>
              <a:rPr lang="en-US" dirty="0" err="1" smtClean="0"/>
              <a:t>tf</a:t>
            </a:r>
            <a:r>
              <a:rPr lang="en-US" dirty="0" smtClean="0"/>
              <a:t>(crisis)&lt;4 | doc    Economy]</a:t>
            </a:r>
          </a:p>
          <a:p>
            <a:r>
              <a:rPr lang="en-US" dirty="0" smtClean="0"/>
              <a:t>(for all top terms)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4201352" y="8940349"/>
          <a:ext cx="191788" cy="199384"/>
        </p:xfrm>
        <a:graphic>
          <a:graphicData uri="http://schemas.openxmlformats.org/presentationml/2006/ole">
            <p:oleObj spid="_x0000_s217091" name="Equation" r:id="rId8" imgW="126720" imgH="126720" progId="Equation.3">
              <p:embed/>
            </p:oleObj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1648074" y="7659012"/>
            <a:ext cx="9030479" cy="2632851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001002" y="10075837"/>
            <a:ext cx="625658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comparison step</a:t>
            </a:r>
          </a:p>
        </p:txBody>
      </p:sp>
      <p:sp>
        <p:nvSpPr>
          <p:cNvPr id="4101" name="Content Placeholder 5"/>
          <p:cNvSpPr>
            <a:spLocks noGrp="1"/>
          </p:cNvSpPr>
          <p:nvPr>
            <p:ph sz="quarter" idx="1"/>
          </p:nvPr>
        </p:nvSpPr>
        <p:spPr>
          <a:xfrm>
            <a:off x="1129654" y="1506885"/>
            <a:ext cx="14631988" cy="982027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Full comparison step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sz="4000" dirty="0" smtClean="0"/>
              <a:t>Use the summaries collected from the DHT to estimate the cosine similarity for all clusters in 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sz="4000" dirty="0" smtClean="0"/>
              <a:t>Use estimations to filter out unpromising clusters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dirty="0" smtClean="0"/>
              <a:t>Send </a:t>
            </a:r>
            <a:r>
              <a:rPr lang="en-US" sz="4000" i="1" dirty="0" smtClean="0"/>
              <a:t>d</a:t>
            </a:r>
            <a:r>
              <a:rPr lang="en-US" sz="4000" dirty="0" smtClean="0"/>
              <a:t> only to the remaining</a:t>
            </a:r>
          </a:p>
          <a:p>
            <a:pPr eaLnBrk="1" hangingPunct="1">
              <a:defRPr/>
            </a:pPr>
            <a:r>
              <a:rPr lang="en-US" sz="4400" dirty="0" smtClean="0"/>
              <a:t>Three strategies to estimate cosine similarity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sz="4000" dirty="0" smtClean="0"/>
              <a:t>Conservative: upper bound </a:t>
            </a:r>
            <a:r>
              <a:rPr lang="en-US" sz="4000" dirty="0" smtClean="0">
                <a:sym typeface="Wingdings" pitchFamily="2" charset="2"/>
              </a:rPr>
              <a:t> always correct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sz="4000" dirty="0" err="1" smtClean="0">
                <a:sym typeface="Wingdings" pitchFamily="2" charset="2"/>
              </a:rPr>
              <a:t>Zipf</a:t>
            </a:r>
            <a:r>
              <a:rPr lang="en-US" sz="4000" dirty="0" smtClean="0">
                <a:sym typeface="Wingdings" pitchFamily="2" charset="2"/>
              </a:rPr>
              <a:t>-based and Poisson-based</a:t>
            </a:r>
          </a:p>
          <a:p>
            <a:pPr lvl="2" eaLnBrk="1" hangingPunct="1">
              <a:buFont typeface="Wingdings 3" pitchFamily="18" charset="2"/>
              <a:buChar char="}"/>
              <a:defRPr/>
            </a:pPr>
            <a:r>
              <a:rPr lang="en-US" sz="3400" dirty="0" smtClean="0">
                <a:sym typeface="Wingdings" pitchFamily="2" charset="2"/>
              </a:rPr>
              <a:t>Assumptions about the term distribution  small error probability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sz="4000" dirty="0" smtClean="0">
                <a:sym typeface="Wingdings" pitchFamily="2" charset="2"/>
              </a:rPr>
              <a:t>Poisson-based PCP2P</a:t>
            </a:r>
          </a:p>
          <a:p>
            <a:pPr lvl="2" eaLnBrk="1" hangingPunct="1">
              <a:buFont typeface="Wingdings 3" pitchFamily="18" charset="2"/>
              <a:buChar char="}"/>
              <a:defRPr/>
            </a:pPr>
            <a:r>
              <a:rPr lang="en-US" sz="3400" dirty="0" smtClean="0">
                <a:sym typeface="Wingdings" pitchFamily="2" charset="2"/>
              </a:rPr>
              <a:t>Tight probabilistic guarantees</a:t>
            </a:r>
          </a:p>
          <a:p>
            <a:pPr lvl="2" eaLnBrk="1" hangingPunct="1">
              <a:buFont typeface="Wingdings 3" pitchFamily="18" charset="2"/>
              <a:buChar char="}"/>
              <a:defRPr/>
            </a:pPr>
            <a:r>
              <a:rPr lang="en-US" sz="3400" dirty="0" smtClean="0">
                <a:sym typeface="Wingdings" pitchFamily="2" charset="2"/>
              </a:rPr>
              <a:t>Enables fine-tuning of cost/quality ratio</a:t>
            </a:r>
            <a:endParaRPr lang="en-US" sz="3400" dirty="0" smtClean="0"/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9712970" y="2947045"/>
          <a:ext cx="965200" cy="831850"/>
        </p:xfrm>
        <a:graphic>
          <a:graphicData uri="http://schemas.openxmlformats.org/presentationml/2006/ole">
            <p:oleObj spid="_x0000_s218115" name="Equation" r:id="rId4" imgW="2793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2122488"/>
            <a:ext cx="15103475" cy="8993187"/>
          </a:xfrm>
        </p:spPr>
        <p:txBody>
          <a:bodyPr>
            <a:normAutofit/>
          </a:bodyPr>
          <a:lstStyle/>
          <a:p>
            <a:pPr marL="0" indent="0" eaLnBrk="1" hangingPunct="1">
              <a:defRPr/>
            </a:pPr>
            <a:r>
              <a:rPr lang="en-US" dirty="0" smtClean="0"/>
              <a:t>Evaluation objectives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dirty="0" smtClean="0"/>
              <a:t>Clustering quality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dirty="0" smtClean="0"/>
              <a:t>Network efficiency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dirty="0" smtClean="0"/>
              <a:t>Document collections</a:t>
            </a:r>
          </a:p>
          <a:p>
            <a:pPr lvl="2" eaLnBrk="1" hangingPunct="1">
              <a:buFont typeface="Wingdings 3" pitchFamily="18" charset="2"/>
              <a:buChar char="}"/>
              <a:defRPr/>
            </a:pPr>
            <a:r>
              <a:rPr lang="en-US" dirty="0" smtClean="0"/>
              <a:t>Reuters, Medline (100,000 documents) </a:t>
            </a:r>
          </a:p>
          <a:p>
            <a:pPr lvl="2" eaLnBrk="1" hangingPunct="1">
              <a:buFont typeface="Wingdings 3" pitchFamily="18" charset="2"/>
              <a:buChar char="}"/>
              <a:defRPr/>
            </a:pPr>
            <a:r>
              <a:rPr lang="en-US" dirty="0" smtClean="0"/>
              <a:t>Synthetic created using generative topic models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dirty="0" smtClean="0"/>
              <a:t>More results in the thesis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Baselines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dirty="0" err="1" smtClean="0"/>
              <a:t>DKMeans</a:t>
            </a:r>
            <a:r>
              <a:rPr lang="en-US" dirty="0" smtClean="0"/>
              <a:t>: Baseline distributed K-Means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dirty="0" smtClean="0"/>
              <a:t>LSP2P: State-of-the-art in P2P clustering based on gossiping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524" y="1356277"/>
            <a:ext cx="7781286" cy="54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Evaluation – Clustering quality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7627938"/>
            <a:ext cx="14631988" cy="3773487"/>
          </a:xfrm>
        </p:spPr>
        <p:txBody>
          <a:bodyPr>
            <a:normAutofit fontScale="92500" lnSpcReduction="20000"/>
          </a:bodyPr>
          <a:lstStyle/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dirty="0" smtClean="0"/>
              <a:t>Increasing desired probabilistic guarantees improves quality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dirty="0" smtClean="0"/>
              <a:t>Correctness probability always satisfied 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dirty="0" smtClean="0"/>
              <a:t>LSP2P very bad at high-dimensional datasets</a:t>
            </a:r>
          </a:p>
          <a:p>
            <a:pPr marL="0" indent="0" eaLnBrk="1" hangingPunct="1">
              <a:defRPr/>
            </a:pPr>
            <a:r>
              <a:rPr lang="en-US" dirty="0" smtClean="0"/>
              <a:t>More results in the thesis: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dirty="0" smtClean="0"/>
              <a:t>Quality independent of network and dataset size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dirty="0" smtClean="0"/>
              <a:t>Independent of #clusters and collection characteristics</a:t>
            </a:r>
          </a:p>
        </p:txBody>
      </p:sp>
      <p:pic>
        <p:nvPicPr>
          <p:cNvPr id="717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8" y="6869063"/>
            <a:ext cx="16021050" cy="3984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4818" y="1356277"/>
            <a:ext cx="7764642" cy="54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>
            <a:off x="855986" y="3523109"/>
            <a:ext cx="2449066" cy="794"/>
          </a:xfrm>
          <a:prstGeom prst="straightConnector1">
            <a:avLst/>
          </a:prstGeom>
          <a:ln w="73025">
            <a:solidFill>
              <a:srgbClr val="727C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8528808" y="3486311"/>
            <a:ext cx="2376264" cy="1588"/>
          </a:xfrm>
          <a:prstGeom prst="straightConnector1">
            <a:avLst/>
          </a:prstGeom>
          <a:ln w="73025">
            <a:solidFill>
              <a:srgbClr val="727C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57805" y="1794917"/>
            <a:ext cx="14631829" cy="9289031"/>
          </a:xfrm>
        </p:spPr>
        <p:txBody>
          <a:bodyPr/>
          <a:lstStyle/>
          <a:p>
            <a:pPr lvl="1"/>
            <a:r>
              <a:rPr lang="en-US" sz="4000" dirty="0" smtClean="0"/>
              <a:t>Introduction</a:t>
            </a:r>
          </a:p>
          <a:p>
            <a:pPr lvl="1"/>
            <a:r>
              <a:rPr lang="en-US" sz="4000" dirty="0" smtClean="0"/>
              <a:t>PCIR: Maintaining the inverted index for keyword search</a:t>
            </a:r>
          </a:p>
          <a:p>
            <a:pPr lvl="2"/>
            <a:r>
              <a:rPr lang="en-US" sz="3400" dirty="0" smtClean="0"/>
              <a:t>Related work</a:t>
            </a:r>
          </a:p>
          <a:p>
            <a:pPr lvl="2"/>
            <a:r>
              <a:rPr lang="en-US" sz="3400" dirty="0" smtClean="0"/>
              <a:t>Basic PCIR</a:t>
            </a:r>
          </a:p>
          <a:p>
            <a:pPr lvl="2"/>
            <a:r>
              <a:rPr lang="en-US" sz="3400" dirty="0" smtClean="0"/>
              <a:t>Clustering-enhanced PCIR</a:t>
            </a:r>
          </a:p>
          <a:p>
            <a:pPr lvl="2"/>
            <a:r>
              <a:rPr lang="en-US" sz="3400" dirty="0" smtClean="0"/>
              <a:t>Experimental evaluation</a:t>
            </a:r>
          </a:p>
          <a:p>
            <a:pPr lvl="1"/>
            <a:r>
              <a:rPr lang="en-US" sz="4000" dirty="0" smtClean="0"/>
              <a:t>PCP2P: P2P text clustering</a:t>
            </a:r>
          </a:p>
          <a:p>
            <a:pPr lvl="2"/>
            <a:r>
              <a:rPr lang="en-US" sz="3400" dirty="0" smtClean="0"/>
              <a:t>Related work</a:t>
            </a:r>
          </a:p>
          <a:p>
            <a:pPr lvl="2"/>
            <a:r>
              <a:rPr lang="en-US" sz="3400" dirty="0" smtClean="0"/>
              <a:t>PCP2P</a:t>
            </a:r>
          </a:p>
          <a:p>
            <a:pPr lvl="2"/>
            <a:r>
              <a:rPr lang="en-US" sz="3400" dirty="0" smtClean="0"/>
              <a:t>Experimental evaluation</a:t>
            </a:r>
          </a:p>
          <a:p>
            <a:pPr lvl="1"/>
            <a:r>
              <a:rPr lang="en-US" sz="4000" dirty="0" smtClean="0"/>
              <a:t>Brief summary</a:t>
            </a:r>
          </a:p>
          <a:p>
            <a:pPr lvl="2"/>
            <a:r>
              <a:rPr lang="en-US" sz="3400" dirty="0" smtClean="0"/>
              <a:t>POND: P2P near duplicate detection</a:t>
            </a:r>
          </a:p>
          <a:p>
            <a:pPr lvl="2"/>
            <a:r>
              <a:rPr lang="en-US" sz="3400" dirty="0" smtClean="0"/>
              <a:t>CSVM: P2P classification</a:t>
            </a:r>
          </a:p>
          <a:p>
            <a:pPr lvl="1"/>
            <a:r>
              <a:rPr lang="en-US" sz="4000" dirty="0" smtClean="0"/>
              <a:t>Conclusions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Evaluation – Network cost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"/>
          </p:nvPr>
        </p:nvSpPr>
        <p:spPr>
          <a:xfrm>
            <a:off x="53089" y="7843589"/>
            <a:ext cx="16240618" cy="32722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 eaLnBrk="1" hangingPunct="1">
              <a:buFont typeface="Wingdings" pitchFamily="2" charset="2"/>
              <a:buChar char="§"/>
              <a:defRPr/>
            </a:pPr>
            <a:endParaRPr lang="en-US" dirty="0" smtClean="0"/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dirty="0" smtClean="0"/>
              <a:t>At least an order of magnitude less cost than baseline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dirty="0" smtClean="0"/>
              <a:t>Efficiency: Poisson ~ </a:t>
            </a:r>
            <a:r>
              <a:rPr lang="en-US" dirty="0" err="1" smtClean="0"/>
              <a:t>Zipf</a:t>
            </a:r>
            <a:r>
              <a:rPr lang="en-US" dirty="0" smtClean="0"/>
              <a:t>  &gt; Conservative &gt;&gt; </a:t>
            </a:r>
            <a:r>
              <a:rPr lang="en-US" dirty="0" err="1" smtClean="0"/>
              <a:t>DKMeans</a:t>
            </a:r>
            <a:endParaRPr lang="en-US" dirty="0" smtClean="0"/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dirty="0" smtClean="0"/>
              <a:t>Performance gains increase with number of clusters</a:t>
            </a:r>
          </a:p>
        </p:txBody>
      </p:sp>
      <p:pic>
        <p:nvPicPr>
          <p:cNvPr id="197633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110" y="1362869"/>
            <a:ext cx="8179200" cy="549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127" y="6941071"/>
            <a:ext cx="16021050" cy="3984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4778" y="1362869"/>
            <a:ext cx="8126376" cy="54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P2P text clustering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1578894"/>
            <a:ext cx="14631988" cy="4508042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4400" dirty="0" smtClean="0"/>
              <a:t>Conclusions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sz="4000" dirty="0" smtClean="0"/>
              <a:t>Probabilistic text clustering over P2P networks using probabilistic topic models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sz="4000" dirty="0" smtClean="0"/>
              <a:t>Pre-filtering step relying on inverted index</a:t>
            </a:r>
          </a:p>
          <a:p>
            <a:pPr lvl="1" eaLnBrk="1" hangingPunct="1">
              <a:buFont typeface="Wingdings 3" pitchFamily="18" charset="2"/>
              <a:buChar char="}"/>
              <a:defRPr/>
            </a:pPr>
            <a:r>
              <a:rPr lang="en-US" sz="4000" dirty="0" smtClean="0"/>
              <a:t>Full comparison step: Conservative, </a:t>
            </a:r>
            <a:r>
              <a:rPr lang="en-US" sz="4000" dirty="0" err="1" smtClean="0"/>
              <a:t>Zipf</a:t>
            </a:r>
            <a:r>
              <a:rPr lang="en-US" sz="4000" dirty="0" smtClean="0"/>
              <a:t>-based, Poisson-based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1970" y="6331421"/>
            <a:ext cx="14631829" cy="440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23888" lvl="1" indent="-269875">
              <a:buFont typeface="Wingdings 3" pitchFamily="18" charset="2"/>
              <a:buChar char=""/>
            </a:pPr>
            <a:r>
              <a:rPr lang="en-US" sz="2800" dirty="0" err="1" smtClean="0"/>
              <a:t>Odysseas</a:t>
            </a:r>
            <a:r>
              <a:rPr lang="en-US" sz="2800" dirty="0" smtClean="0"/>
              <a:t> </a:t>
            </a:r>
            <a:r>
              <a:rPr lang="en-US" sz="2800" dirty="0" err="1" smtClean="0"/>
              <a:t>Papapetrou</a:t>
            </a:r>
            <a:r>
              <a:rPr lang="en-US" sz="2800" dirty="0" smtClean="0"/>
              <a:t>, Wolf </a:t>
            </a:r>
            <a:r>
              <a:rPr lang="en-US" sz="2800" dirty="0" err="1" smtClean="0"/>
              <a:t>Siberski</a:t>
            </a:r>
            <a:r>
              <a:rPr lang="en-US" sz="2800" dirty="0" smtClean="0"/>
              <a:t>, Norbert </a:t>
            </a:r>
            <a:r>
              <a:rPr lang="en-US" sz="2800" dirty="0" err="1" smtClean="0"/>
              <a:t>Fuhr</a:t>
            </a:r>
            <a:r>
              <a:rPr lang="en-US" sz="2800" dirty="0" smtClean="0"/>
              <a:t>. Text Clustering for Peer-to-Peer Networks with Probabilistic Guarantees, in: Proc. ECIR 2010.</a:t>
            </a:r>
          </a:p>
          <a:p>
            <a:pPr marL="623888" lvl="1" indent="-269875">
              <a:buFont typeface="Wingdings 3" pitchFamily="18" charset="2"/>
              <a:buChar char=""/>
            </a:pPr>
            <a:r>
              <a:rPr lang="en-US" sz="2800" dirty="0" err="1" smtClean="0"/>
              <a:t>Odysseas</a:t>
            </a:r>
            <a:r>
              <a:rPr lang="en-US" sz="2800" dirty="0" smtClean="0"/>
              <a:t> </a:t>
            </a:r>
            <a:r>
              <a:rPr lang="en-US" sz="2800" dirty="0" err="1" smtClean="0"/>
              <a:t>Papapetrou</a:t>
            </a:r>
            <a:r>
              <a:rPr lang="en-US" sz="2800" dirty="0" smtClean="0"/>
              <a:t>. Full-text Indexing and Information Retrieval in P2P systems, in: Proc. EDBT PhD workshop 2008.</a:t>
            </a:r>
          </a:p>
          <a:p>
            <a:pPr marL="623888" lvl="1" indent="-269875">
              <a:buFont typeface="Wingdings 3" pitchFamily="18" charset="2"/>
              <a:buChar char=""/>
            </a:pPr>
            <a:r>
              <a:rPr lang="en-US" sz="2800" dirty="0" err="1" smtClean="0"/>
              <a:t>Odysseas</a:t>
            </a:r>
            <a:r>
              <a:rPr lang="en-US" sz="2800" dirty="0" smtClean="0"/>
              <a:t> </a:t>
            </a:r>
            <a:r>
              <a:rPr lang="en-US" sz="2800" dirty="0" err="1" smtClean="0"/>
              <a:t>Papapetrou</a:t>
            </a:r>
            <a:r>
              <a:rPr lang="en-US" sz="2800" dirty="0" smtClean="0"/>
              <a:t>, Wolf </a:t>
            </a:r>
            <a:r>
              <a:rPr lang="en-US" sz="2800" dirty="0" err="1" smtClean="0"/>
              <a:t>Siberski</a:t>
            </a:r>
            <a:r>
              <a:rPr lang="en-US" sz="2800" dirty="0" smtClean="0"/>
              <a:t>, Fabian </a:t>
            </a:r>
            <a:r>
              <a:rPr lang="en-US" sz="2800" dirty="0" err="1" smtClean="0"/>
              <a:t>Leitritz</a:t>
            </a:r>
            <a:r>
              <a:rPr lang="en-US" sz="2800" dirty="0" smtClean="0"/>
              <a:t>, Wolfgang </a:t>
            </a:r>
            <a:r>
              <a:rPr lang="en-US" sz="2800" dirty="0" err="1" smtClean="0"/>
              <a:t>Nejdl</a:t>
            </a:r>
            <a:r>
              <a:rPr lang="en-US" sz="2800" dirty="0" smtClean="0"/>
              <a:t>. Exploiting Distribution Skew for Scalable P2P Text Clustering Databases, in: Proc. DBISP2P 2008.</a:t>
            </a:r>
          </a:p>
          <a:p>
            <a:pPr marL="623888" lvl="1" indent="-269875">
              <a:buFont typeface="Wingdings 3" pitchFamily="18" charset="2"/>
              <a:buChar char=""/>
            </a:pPr>
            <a:r>
              <a:rPr lang="en-US" sz="2800" dirty="0" err="1" smtClean="0"/>
              <a:t>Odysseas</a:t>
            </a:r>
            <a:r>
              <a:rPr lang="en-US" sz="2800" dirty="0" smtClean="0"/>
              <a:t> </a:t>
            </a:r>
            <a:r>
              <a:rPr lang="en-US" sz="2800" dirty="0" err="1" smtClean="0"/>
              <a:t>Papapetrou</a:t>
            </a:r>
            <a:r>
              <a:rPr lang="en-US" sz="2800" dirty="0" smtClean="0"/>
              <a:t>, Wolf </a:t>
            </a:r>
            <a:r>
              <a:rPr lang="en-US" sz="2800" dirty="0" err="1" smtClean="0"/>
              <a:t>Siberski</a:t>
            </a:r>
            <a:r>
              <a:rPr lang="en-US" sz="2800" dirty="0" smtClean="0"/>
              <a:t>, Norbert </a:t>
            </a:r>
            <a:r>
              <a:rPr lang="en-US" sz="2800" dirty="0" err="1" smtClean="0"/>
              <a:t>Fuhr</a:t>
            </a:r>
            <a:r>
              <a:rPr lang="en-US" sz="2800" dirty="0" smtClean="0"/>
              <a:t>. Decentralized Probabilistic Text Clustering, under revision at TKDE, 2010.</a:t>
            </a:r>
          </a:p>
          <a:p>
            <a:pPr marL="623888" lvl="1" indent="-269875">
              <a:buFont typeface="Wingdings 3" pitchFamily="18" charset="2"/>
              <a:buChar char="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Additional work in the thesis…</a:t>
            </a:r>
          </a:p>
        </p:txBody>
      </p:sp>
      <p:sp>
        <p:nvSpPr>
          <p:cNvPr id="40963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1650901"/>
            <a:ext cx="14948842" cy="9536212"/>
          </a:xfrm>
        </p:spPr>
        <p:txBody>
          <a:bodyPr/>
          <a:lstStyle/>
          <a:p>
            <a:pPr eaLnBrk="1" hangingPunct="1">
              <a:buFont typeface="Wingdings 3" pitchFamily="18" charset="2"/>
              <a:buChar char="}"/>
            </a:pPr>
            <a:r>
              <a:rPr lang="en-US" sz="4500" dirty="0" smtClean="0"/>
              <a:t>POND: Efficient and effective near duplicate detection in P2P networks with probabilistic guarantees </a:t>
            </a:r>
            <a:r>
              <a:rPr lang="en-US" sz="4500" smtClean="0"/>
              <a:t>(P2P 2010:1-10</a:t>
            </a:r>
            <a:r>
              <a:rPr lang="en-US" sz="4500" dirty="0" smtClean="0"/>
              <a:t>)</a:t>
            </a:r>
          </a:p>
          <a:p>
            <a:pPr lvl="1" eaLnBrk="1" hangingPunct="1">
              <a:buFont typeface="Wingdings 3" pitchFamily="18" charset="2"/>
              <a:buChar char="}"/>
            </a:pPr>
            <a:r>
              <a:rPr lang="en-US" sz="3500" dirty="0" smtClean="0"/>
              <a:t>Locality Sensitive Hashing for NDD of multimedia and text files</a:t>
            </a:r>
          </a:p>
          <a:p>
            <a:pPr lvl="1" eaLnBrk="1" hangingPunct="1">
              <a:buFont typeface="Wingdings 3" pitchFamily="18" charset="2"/>
              <a:buChar char="}"/>
            </a:pPr>
            <a:r>
              <a:rPr lang="en-US" sz="3500" dirty="0" smtClean="0"/>
              <a:t>POND: Finding the most efficient configuration to satisfy the probabilistic guarantees</a:t>
            </a:r>
          </a:p>
          <a:p>
            <a:pPr eaLnBrk="1" hangingPunct="1">
              <a:buFont typeface="Wingdings 3" pitchFamily="18" charset="2"/>
              <a:buChar char="}"/>
            </a:pPr>
            <a:r>
              <a:rPr lang="en-US" sz="4000" dirty="0" smtClean="0"/>
              <a:t>CSVM: Collaborative classification in P2P networks (WWW (Companion Volume) 2011: 97-98, extended version under submission)</a:t>
            </a:r>
          </a:p>
          <a:p>
            <a:pPr lvl="1" eaLnBrk="1" hangingPunct="1">
              <a:buFont typeface="Wingdings 3" pitchFamily="18" charset="2"/>
              <a:buChar char="}"/>
            </a:pPr>
            <a:r>
              <a:rPr lang="en-US" sz="3500" dirty="0" smtClean="0"/>
              <a:t>Dimensionality reduction</a:t>
            </a:r>
          </a:p>
          <a:p>
            <a:pPr lvl="1" eaLnBrk="1" hangingPunct="1">
              <a:buFont typeface="Wingdings 3" pitchFamily="18" charset="2"/>
              <a:buChar char="}"/>
            </a:pPr>
            <a:r>
              <a:rPr lang="en-US" sz="3500" dirty="0" smtClean="0"/>
              <a:t>Share classifiers to construct meta-classifiers</a:t>
            </a:r>
          </a:p>
          <a:p>
            <a:pPr lvl="1" eaLnBrk="1" hangingPunct="1">
              <a:buFont typeface="Wingdings 3" pitchFamily="18" charset="2"/>
              <a:buChar char="}"/>
            </a:pPr>
            <a:r>
              <a:rPr lang="en-US" sz="3500" dirty="0" smtClean="0"/>
              <a:t>Avoids privacy issues</a:t>
            </a:r>
          </a:p>
          <a:p>
            <a:pPr lvl="1" eaLnBrk="1" hangingPunct="1">
              <a:buFont typeface="Wingdings 3" pitchFamily="18" charset="2"/>
              <a:buChar char="}"/>
            </a:pPr>
            <a:r>
              <a:rPr lang="en-US" sz="3500" dirty="0" smtClean="0"/>
              <a:t>Closely approximates the centralized case without centralization</a:t>
            </a:r>
          </a:p>
          <a:p>
            <a:pPr lvl="1" eaLnBrk="1" hangingPunct="1">
              <a:buFont typeface="Wingdings 3" pitchFamily="18" charset="2"/>
              <a:buChar char="}"/>
            </a:pPr>
            <a:endParaRPr lang="en-US" sz="3500" dirty="0" smtClean="0"/>
          </a:p>
          <a:p>
            <a:pPr lvl="1" eaLnBrk="1" hangingPunct="1">
              <a:buFont typeface="Wingdings 3" pitchFamily="18" charset="2"/>
              <a:buChar char="}"/>
            </a:pPr>
            <a:endParaRPr lang="en-US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 work</a:t>
            </a:r>
          </a:p>
        </p:txBody>
      </p:sp>
      <p:sp>
        <p:nvSpPr>
          <p:cNvPr id="40963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1650901"/>
            <a:ext cx="14631988" cy="9536212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en-US" sz="4500" dirty="0" smtClean="0"/>
          </a:p>
          <a:p>
            <a:pPr eaLnBrk="1" hangingPunct="1">
              <a:buFont typeface="Wingdings 3" pitchFamily="18" charset="2"/>
              <a:buChar char="}"/>
            </a:pPr>
            <a:r>
              <a:rPr lang="en-US" sz="4500" dirty="0" smtClean="0"/>
              <a:t>PCIR and PCP2P extensions</a:t>
            </a:r>
          </a:p>
          <a:p>
            <a:pPr lvl="1" eaLnBrk="1" hangingPunct="1">
              <a:buFont typeface="Wingdings 3" pitchFamily="18" charset="2"/>
              <a:buChar char="}"/>
            </a:pPr>
            <a:r>
              <a:rPr lang="en-US" sz="4000" dirty="0" smtClean="0"/>
              <a:t>Consider difference in update rate: Some information is more ‘static’ than other</a:t>
            </a:r>
          </a:p>
          <a:p>
            <a:pPr eaLnBrk="1" hangingPunct="1">
              <a:buFont typeface="Wingdings 3" pitchFamily="18" charset="2"/>
              <a:buChar char="}"/>
            </a:pPr>
            <a:endParaRPr lang="en-US" sz="4500" dirty="0" smtClean="0"/>
          </a:p>
          <a:p>
            <a:pPr eaLnBrk="1" hangingPunct="1">
              <a:buFont typeface="Wingdings 3" pitchFamily="18" charset="2"/>
              <a:buChar char="}"/>
            </a:pPr>
            <a:r>
              <a:rPr lang="en-US" sz="4500" dirty="0" smtClean="0"/>
              <a:t>Apply the clustering core idea to different scenarios</a:t>
            </a:r>
          </a:p>
          <a:p>
            <a:pPr lvl="1" eaLnBrk="1" hangingPunct="1">
              <a:buFont typeface="Wingdings 3" pitchFamily="18" charset="2"/>
              <a:buChar char="}"/>
            </a:pPr>
            <a:r>
              <a:rPr lang="en-US" sz="4000" dirty="0" smtClean="0"/>
              <a:t>Index-based clustering for streaming data</a:t>
            </a:r>
          </a:p>
          <a:p>
            <a:pPr lvl="1" eaLnBrk="1" hangingPunct="1">
              <a:buFont typeface="Wingdings 3" pitchFamily="18" charset="2"/>
              <a:buChar char="}"/>
            </a:pPr>
            <a:r>
              <a:rPr lang="en-US" sz="4000" dirty="0" smtClean="0"/>
              <a:t>Other clustering algorithms and other similarity measures</a:t>
            </a:r>
            <a:endParaRPr lang="en-US" sz="4500" dirty="0" smtClean="0"/>
          </a:p>
          <a:p>
            <a:pPr eaLnBrk="1" hangingPunct="1"/>
            <a:endParaRPr lang="en-US" sz="4500" dirty="0" smtClean="0"/>
          </a:p>
          <a:p>
            <a:pPr eaLnBrk="1" hangingPunct="1">
              <a:buFont typeface="Wingdings 3" pitchFamily="18" charset="2"/>
              <a:buChar char="}"/>
            </a:pPr>
            <a:r>
              <a:rPr lang="en-US" sz="4500" dirty="0" smtClean="0"/>
              <a:t>Bloom filter extensions for </a:t>
            </a:r>
            <a:r>
              <a:rPr lang="en-US" sz="4500" smtClean="0"/>
              <a:t>different scenarios, </a:t>
            </a:r>
            <a:r>
              <a:rPr lang="en-US" sz="4500" dirty="0" smtClean="0"/>
              <a:t>e.g., sensor networks</a:t>
            </a:r>
          </a:p>
          <a:p>
            <a:pPr lvl="1" eaLnBrk="1" hangingPunct="1">
              <a:buFont typeface="Wingdings 3" pitchFamily="18" charset="2"/>
              <a:buChar char="}"/>
            </a:pPr>
            <a:r>
              <a:rPr lang="en-US" sz="4000" dirty="0" smtClean="0"/>
              <a:t>A good synopsis is always useful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References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1434876"/>
            <a:ext cx="14631988" cy="10081121"/>
          </a:xfrm>
        </p:spPr>
        <p:txBody>
          <a:bodyPr/>
          <a:lstStyle/>
          <a:p>
            <a:pPr lvl="1" algn="just">
              <a:buNone/>
            </a:pPr>
            <a:r>
              <a:rPr lang="en-US" sz="3200" dirty="0" smtClean="0"/>
              <a:t>[Gnu] I. J. Taylor. “Gnutella”. In From P2P to Web Services and Grids, Computer Communications and Networks, pages 101–116. Springer London, 2005</a:t>
            </a:r>
          </a:p>
          <a:p>
            <a:pPr lvl="1" algn="just">
              <a:buNone/>
            </a:pPr>
            <a:r>
              <a:rPr lang="en-US" sz="3200" dirty="0" smtClean="0"/>
              <a:t>[Infocom05] A. Kumar, J. </a:t>
            </a:r>
            <a:r>
              <a:rPr lang="en-US" sz="3200" dirty="0" err="1" smtClean="0"/>
              <a:t>Xu</a:t>
            </a:r>
            <a:r>
              <a:rPr lang="en-US" sz="3200" dirty="0" smtClean="0"/>
              <a:t>, E. </a:t>
            </a:r>
            <a:r>
              <a:rPr lang="en-US" sz="3200" dirty="0" err="1" smtClean="0"/>
              <a:t>Zegura</a:t>
            </a:r>
            <a:r>
              <a:rPr lang="en-US" sz="3200" dirty="0" smtClean="0"/>
              <a:t>. “Efficient and scalable query routing for unstructured peer-to-peer networks”. INFOCOM’05</a:t>
            </a:r>
          </a:p>
          <a:p>
            <a:pPr lvl="1" algn="just">
              <a:buNone/>
            </a:pPr>
            <a:r>
              <a:rPr lang="en-US" sz="3200" dirty="0" smtClean="0"/>
              <a:t>[HPDC]  </a:t>
            </a:r>
            <a:r>
              <a:rPr lang="es-ES" sz="3200" dirty="0" smtClean="0"/>
              <a:t>F. M. Cuenca-Acuna, C. </a:t>
            </a:r>
            <a:r>
              <a:rPr lang="es-ES" sz="3200" dirty="0" err="1" smtClean="0"/>
              <a:t>Peery</a:t>
            </a:r>
            <a:r>
              <a:rPr lang="es-ES" sz="3200" dirty="0" smtClean="0"/>
              <a:t>, R. P. Martin, and T. D. </a:t>
            </a:r>
            <a:r>
              <a:rPr lang="es-ES" sz="3200" dirty="0" err="1" smtClean="0"/>
              <a:t>Nguyen</a:t>
            </a:r>
            <a:r>
              <a:rPr lang="en-US" sz="3200" dirty="0" smtClean="0"/>
              <a:t>. “</a:t>
            </a:r>
            <a:r>
              <a:rPr lang="en-US" sz="3200" dirty="0" err="1" smtClean="0"/>
              <a:t>PlanetP</a:t>
            </a:r>
            <a:r>
              <a:rPr lang="en-US" sz="3200" dirty="0" smtClean="0"/>
              <a:t>: Using gossiping to build content addressable peer-to-peer information sharing communities”. HPDC’03</a:t>
            </a:r>
          </a:p>
          <a:p>
            <a:pPr lvl="1" algn="just">
              <a:buNone/>
            </a:pPr>
            <a:r>
              <a:rPr lang="en-US" sz="3200" dirty="0" smtClean="0"/>
              <a:t>[ComNet06] J. Liang, R. Kumar, and K. W. Ross. The </a:t>
            </a:r>
            <a:r>
              <a:rPr lang="en-US" sz="3200" dirty="0" err="1" smtClean="0"/>
              <a:t>fasttrack</a:t>
            </a:r>
            <a:r>
              <a:rPr lang="en-US" sz="3200" dirty="0" smtClean="0"/>
              <a:t> overlay: A measurement study. Computer Networks, 50(6):842 – 858, 2006.</a:t>
            </a:r>
          </a:p>
          <a:p>
            <a:pPr lvl="1" algn="just">
              <a:buNone/>
            </a:pPr>
            <a:r>
              <a:rPr lang="en-US" sz="3200" dirty="0" smtClean="0"/>
              <a:t>[ICDE03] B. Yang, H. Garcia-Molina, "Designing a Super-Peer Network," ICDE'03</a:t>
            </a:r>
          </a:p>
          <a:p>
            <a:pPr lvl="1" algn="just">
              <a:buNone/>
            </a:pPr>
            <a:r>
              <a:rPr lang="en-US" sz="3200" dirty="0" smtClean="0"/>
              <a:t>[WWW03] W. </a:t>
            </a:r>
            <a:r>
              <a:rPr lang="en-US" sz="3200" dirty="0" err="1" smtClean="0"/>
              <a:t>Nejdl</a:t>
            </a:r>
            <a:r>
              <a:rPr lang="en-US" sz="3200" dirty="0" smtClean="0"/>
              <a:t> et al. Super-peer-based routing and clustering strategies for </a:t>
            </a:r>
            <a:r>
              <a:rPr lang="en-US" sz="3200" dirty="0" err="1" smtClean="0"/>
              <a:t>rdf</a:t>
            </a:r>
            <a:r>
              <a:rPr lang="en-US" sz="3200" dirty="0" smtClean="0"/>
              <a:t>-based peer-to-peer networks. WWW 2003.</a:t>
            </a:r>
          </a:p>
          <a:p>
            <a:pPr lvl="1" algn="just">
              <a:buNone/>
            </a:pPr>
            <a:r>
              <a:rPr lang="en-US" sz="3200" dirty="0" smtClean="0"/>
              <a:t>[CACM10] R. </a:t>
            </a:r>
            <a:r>
              <a:rPr lang="en-US" sz="3200" dirty="0" err="1" smtClean="0"/>
              <a:t>Rodrigues</a:t>
            </a:r>
            <a:r>
              <a:rPr lang="en-US" sz="3200" dirty="0" smtClean="0"/>
              <a:t> and P. </a:t>
            </a:r>
            <a:r>
              <a:rPr lang="en-US" sz="3200" dirty="0" err="1" smtClean="0"/>
              <a:t>Druschel</a:t>
            </a:r>
            <a:r>
              <a:rPr lang="en-US" sz="3200" dirty="0" smtClean="0"/>
              <a:t>. Peer-to-peer systems. </a:t>
            </a:r>
            <a:r>
              <a:rPr lang="en-US" sz="3200" dirty="0" err="1" smtClean="0"/>
              <a:t>Commun</a:t>
            </a:r>
            <a:r>
              <a:rPr lang="en-US" sz="3200" dirty="0" smtClean="0"/>
              <a:t>. ACM, 53(10):72–82, 2010.</a:t>
            </a:r>
          </a:p>
          <a:p>
            <a:pPr lvl="1" algn="just">
              <a:buNone/>
            </a:pP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Presented papers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1434876"/>
            <a:ext cx="14631988" cy="10081121"/>
          </a:xfrm>
        </p:spPr>
        <p:txBody>
          <a:bodyPr/>
          <a:lstStyle/>
          <a:p>
            <a:pPr lvl="1"/>
            <a:r>
              <a:rPr lang="en-US" dirty="0" smtClean="0"/>
              <a:t>Journals </a:t>
            </a:r>
          </a:p>
          <a:p>
            <a:pPr lvl="2"/>
            <a:r>
              <a:rPr lang="en-US" dirty="0" smtClean="0"/>
              <a:t>Computer Networks</a:t>
            </a:r>
          </a:p>
          <a:p>
            <a:pPr lvl="2"/>
            <a:r>
              <a:rPr lang="en-US" dirty="0" smtClean="0"/>
              <a:t>Distributed and Parallel Databases</a:t>
            </a:r>
          </a:p>
          <a:p>
            <a:pPr lvl="2"/>
            <a:r>
              <a:rPr lang="en-US" dirty="0" smtClean="0"/>
              <a:t>TKDE (in communication)</a:t>
            </a:r>
          </a:p>
          <a:p>
            <a:pPr lvl="1"/>
            <a:r>
              <a:rPr lang="en-US" dirty="0" smtClean="0"/>
              <a:t>Papers</a:t>
            </a:r>
          </a:p>
          <a:p>
            <a:pPr lvl="2"/>
            <a:r>
              <a:rPr lang="en-US" dirty="0" smtClean="0"/>
              <a:t>WWW’11 poster</a:t>
            </a:r>
          </a:p>
          <a:p>
            <a:pPr lvl="2"/>
            <a:r>
              <a:rPr lang="en-US" dirty="0" smtClean="0"/>
              <a:t>ECIR’10</a:t>
            </a:r>
          </a:p>
          <a:p>
            <a:pPr lvl="2"/>
            <a:r>
              <a:rPr lang="en-US" dirty="0" smtClean="0"/>
              <a:t>P2P’10</a:t>
            </a:r>
          </a:p>
          <a:p>
            <a:pPr lvl="2"/>
            <a:r>
              <a:rPr lang="en-US" dirty="0" smtClean="0"/>
              <a:t>DBISP2P’08</a:t>
            </a:r>
          </a:p>
          <a:p>
            <a:pPr lvl="2"/>
            <a:r>
              <a:rPr lang="en-US" dirty="0" smtClean="0"/>
              <a:t>EDBT PhD workshop 2008</a:t>
            </a:r>
          </a:p>
          <a:p>
            <a:pPr lvl="2"/>
            <a:r>
              <a:rPr lang="en-US" dirty="0" smtClean="0"/>
              <a:t>AINA 2007</a:t>
            </a:r>
          </a:p>
          <a:p>
            <a:pPr lvl="1"/>
            <a:r>
              <a:rPr lang="en-US" dirty="0" smtClean="0"/>
              <a:t>Total published</a:t>
            </a:r>
          </a:p>
          <a:p>
            <a:pPr lvl="2"/>
            <a:r>
              <a:rPr lang="en-US" dirty="0" smtClean="0"/>
              <a:t>3 journals</a:t>
            </a:r>
          </a:p>
          <a:p>
            <a:pPr lvl="2"/>
            <a:r>
              <a:rPr lang="en-US" dirty="0" smtClean="0"/>
              <a:t>19 peer-reviewed conferences</a:t>
            </a:r>
          </a:p>
          <a:p>
            <a:pPr lvl="2"/>
            <a:r>
              <a:rPr lang="en-US" dirty="0" smtClean="0"/>
              <a:t>2 peer-reviewed workshops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P2P research is important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1722909"/>
            <a:ext cx="14631988" cy="9793088"/>
          </a:xfrm>
        </p:spPr>
        <p:txBody>
          <a:bodyPr/>
          <a:lstStyle/>
          <a:p>
            <a:pPr algn="just"/>
            <a:r>
              <a:rPr lang="en-US" sz="4500" dirty="0" smtClean="0"/>
              <a:t>Some solutions just scale better and are cheaper when done in P2P</a:t>
            </a:r>
          </a:p>
          <a:p>
            <a:pPr lvl="1" algn="just"/>
            <a:r>
              <a:rPr lang="en-US" sz="4000" dirty="0" smtClean="0"/>
              <a:t>video streaming, telephony, search on distributed data</a:t>
            </a:r>
          </a:p>
          <a:p>
            <a:pPr algn="just"/>
            <a:r>
              <a:rPr lang="en-US" sz="4500" dirty="0" smtClean="0"/>
              <a:t>P2P results can be directly applied in different problems</a:t>
            </a:r>
          </a:p>
          <a:p>
            <a:pPr lvl="1" algn="just"/>
            <a:r>
              <a:rPr lang="en-US" sz="4000" dirty="0" smtClean="0"/>
              <a:t>Apache </a:t>
            </a:r>
            <a:r>
              <a:rPr lang="en-US" sz="4000" dirty="0" err="1" smtClean="0"/>
              <a:t>Hadoop</a:t>
            </a:r>
            <a:r>
              <a:rPr lang="en-US" sz="4000" dirty="0" smtClean="0"/>
              <a:t>: Builds on location-based optimization for assigning jobs: Execute the job next to the data. Combines key ideas from P2P and mobile agents</a:t>
            </a:r>
          </a:p>
          <a:p>
            <a:pPr lvl="1" algn="just"/>
            <a:r>
              <a:rPr lang="en-US" sz="4000" dirty="0" smtClean="0"/>
              <a:t>Amazon Dynamo: A key-value store, inheriting the key concept of DHTs</a:t>
            </a:r>
          </a:p>
          <a:p>
            <a:pPr lvl="1" algn="just"/>
            <a:r>
              <a:rPr lang="en-US" sz="4000" dirty="0" smtClean="0"/>
              <a:t>Reliability, robustness, reputation: Widely considered in P2P networks</a:t>
            </a:r>
          </a:p>
          <a:p>
            <a:pPr lvl="1" algn="just"/>
            <a:r>
              <a:rPr lang="en-US" sz="4000" dirty="0" smtClean="0"/>
              <a:t>Ad-hoc collaboration and distributed computing: </a:t>
            </a:r>
            <a:r>
              <a:rPr lang="en-US" sz="4000" dirty="0" err="1" smtClean="0"/>
              <a:t>Einstein@home</a:t>
            </a:r>
            <a:r>
              <a:rPr lang="en-US" sz="4000" dirty="0" smtClean="0"/>
              <a:t>, </a:t>
            </a:r>
            <a:r>
              <a:rPr lang="en-US" sz="4000" dirty="0" err="1" smtClean="0"/>
              <a:t>SETI@home</a:t>
            </a:r>
            <a:r>
              <a:rPr lang="en-US" sz="4000" dirty="0" smtClean="0"/>
              <a:t>, ...</a:t>
            </a:r>
          </a:p>
          <a:p>
            <a:pPr lvl="1" algn="just"/>
            <a:r>
              <a:rPr lang="en-US" sz="4000" dirty="0" smtClean="0"/>
              <a:t>Query optimization for distributed databases and P2P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855986" y="5323309"/>
            <a:ext cx="1433036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1145" tIns="80572" rIns="161145" bIns="80572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PCIR</a:t>
            </a: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378" y="1516732"/>
            <a:ext cx="10608927" cy="711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Super-peers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65280" y="8347645"/>
            <a:ext cx="1463182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1145" tIns="80572" rIns="161145" bIns="80572" numCol="1" anchor="t" anchorCtr="0" compatLnSpc="1">
            <a:prstTxWarp prst="textNoShape">
              <a:avLst/>
            </a:prstTxWarp>
          </a:bodyPr>
          <a:lstStyle/>
          <a:p>
            <a:pPr marL="966788" marR="0" lvl="1" indent="-482600" algn="l" defTabSz="914400" rtl="0" eaLnBrk="0" fontAlgn="base" latinLnBrk="0" hangingPunct="0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Peers send summaries to super-peers</a:t>
            </a:r>
          </a:p>
          <a:p>
            <a:pPr marL="966788" marR="0" lvl="1" indent="-482600" algn="l" defTabSz="914400" rtl="0" eaLnBrk="0" fontAlgn="base" latinLnBrk="0" hangingPunct="0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Super-peers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connected graph</a:t>
            </a:r>
          </a:p>
          <a:p>
            <a:pPr marL="966788" marR="0" lvl="1" indent="-482600" algn="l" defTabSz="914400" rtl="0" eaLnBrk="0" fontAlgn="base" latinLnBrk="0" hangingPunct="0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Peer broadcasts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query to super-peers, with a TTL</a:t>
            </a:r>
          </a:p>
          <a:p>
            <a:pPr marL="966788" marR="0" lvl="1" indent="-482600" algn="l" defTabSz="914400" rtl="0" eaLnBrk="0" fontAlgn="base" latinLnBrk="0" hangingPunct="0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e.g., Gnutella 0.6, </a:t>
            </a:r>
            <a:r>
              <a:rPr lang="en-US" sz="3200" dirty="0" err="1" smtClean="0">
                <a:solidFill>
                  <a:schemeClr val="tx2"/>
                </a:solidFill>
                <a:latin typeface="+mn-lt"/>
              </a:rPr>
              <a:t>FastTrack</a:t>
            </a: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 [ComNet06], [ICDE03], [WWW03]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66788" marR="0" lvl="1" indent="-482600" algn="l" defTabSz="914400" rtl="0" eaLnBrk="0" fontAlgn="base" latinLnBrk="0" hangingPunct="0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lang="en-US" sz="3200" baseline="0" dirty="0" smtClean="0">
                <a:solidFill>
                  <a:schemeClr val="tx2"/>
                </a:solidFill>
                <a:latin typeface="+mn-lt"/>
              </a:rPr>
              <a:t>Does</a:t>
            </a: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 not scale to large networks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784978" y="7339533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</a:t>
            </a:r>
            <a:endParaRPr lang="en-US" sz="3200" dirty="0"/>
          </a:p>
        </p:txBody>
      </p:sp>
      <p:sp>
        <p:nvSpPr>
          <p:cNvPr id="80" name="Rectangle 79"/>
          <p:cNvSpPr/>
          <p:nvPr/>
        </p:nvSpPr>
        <p:spPr>
          <a:xfrm>
            <a:off x="9352930" y="5458941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</a:t>
            </a:r>
            <a:endParaRPr lang="en-US" sz="3200" dirty="0"/>
          </a:p>
        </p:txBody>
      </p:sp>
      <p:sp>
        <p:nvSpPr>
          <p:cNvPr id="81" name="Rectangle 80"/>
          <p:cNvSpPr/>
          <p:nvPr/>
        </p:nvSpPr>
        <p:spPr>
          <a:xfrm>
            <a:off x="9352930" y="5458941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</a:t>
            </a:r>
            <a:endParaRPr lang="en-US" sz="3200" dirty="0"/>
          </a:p>
        </p:txBody>
      </p:sp>
      <p:sp>
        <p:nvSpPr>
          <p:cNvPr id="86" name="Rectangle 85"/>
          <p:cNvSpPr/>
          <p:nvPr/>
        </p:nvSpPr>
        <p:spPr>
          <a:xfrm>
            <a:off x="5896546" y="4315197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2881322" y="4675237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352930" y="5458941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54 -0.02089 0.00517 -0.04177 0 -0.06705 C -0.00518 -0.09232 -0.01807 -0.12186 -0.03087 -0.15126 " pathEditMode="relative" ptsTypes="aaA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479 -0.01716 0.16966 -0.03419 0.20532 -0.04018 C 0.24097 -0.04616 0.22729 -0.04124 0.21372 -0.03632 " pathEditMode="relative" ptsTypes="aaA">
                                      <p:cBhvr>
                                        <p:cTn id="2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98 -0.06386 0.01006 -0.12771 0.01269 -0.16283 C 0.01533 -0.19795 0.01543 -0.20434 0.01553 -0.21072 " pathEditMode="relative" ptsTypes="aaA">
                                      <p:cBhvr>
                                        <p:cTn id="2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2169 -0.00801 -0.04337 -0.02393 -0.05933 C -0.03985 -0.0753 -0.06876 -0.08754 -0.09572 -0.09578 C -0.12268 -0.10403 -0.16908 -0.10895 -0.18568 -0.10922 C -0.20229 -0.10949 -0.19369 -0.09951 -0.19555 -0.09765 " pathEditMode="relative" ptsTypes="aaaaA">
                                      <p:cBhvr>
                                        <p:cTn id="2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927 0.04018 0.07853 0.08035 0.11956 0.12252 C 0.16058 0.16469 0.20336 0.20873 0.24614 0.25289 " pathEditMode="relative" ptsTypes="aaA">
                                      <p:cBhvr>
                                        <p:cTn id="3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8859 0.11587 -0.17718 0.23174 " pathEditMode="relative" ptsTypes="aA">
                                      <p:cBhvr>
                                        <p:cTn id="3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80" grpId="0" animBg="1"/>
      <p:bldP spid="80" grpId="1" animBg="1"/>
      <p:bldP spid="81" grpId="0" animBg="1"/>
      <p:bldP spid="81" grpId="1" animBg="1"/>
      <p:bldP spid="86" grpId="0" animBg="1"/>
      <p:bldP spid="86" grpId="1" animBg="1"/>
      <p:bldP spid="87" grpId="0" animBg="1"/>
      <p:bldP spid="87" grpId="1" animBg="1"/>
      <p:bldP spid="78" grpId="0" animBg="1"/>
      <p:bldP spid="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retrieval over P2P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P2P information retrieval model</a:t>
            </a:r>
          </a:p>
          <a:p>
            <a:r>
              <a:rPr lang="en-US" b="1" dirty="0" smtClean="0"/>
              <a:t>Thousands</a:t>
            </a:r>
            <a:r>
              <a:rPr lang="en-US" dirty="0" smtClean="0"/>
              <a:t> of nodes, </a:t>
            </a:r>
            <a:r>
              <a:rPr lang="en-US" u="sng" dirty="0" smtClean="0"/>
              <a:t>constantly changing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Standard users</a:t>
            </a:r>
          </a:p>
          <a:p>
            <a:pPr lvl="1"/>
            <a:r>
              <a:rPr lang="en-US" dirty="0" smtClean="0"/>
              <a:t>Digital libraries</a:t>
            </a:r>
          </a:p>
          <a:p>
            <a:pPr>
              <a:buFont typeface="Wingdings 3" pitchFamily="18" charset="2"/>
              <a:buChar char=""/>
            </a:pPr>
            <a:r>
              <a:rPr lang="en-US" b="1" i="1" u="sng" dirty="0" smtClean="0"/>
              <a:t>No central server!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Google-style search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8126079" y="7656513"/>
            <a:ext cx="1882024" cy="3403222"/>
            <a:chOff x="1927225" y="7656513"/>
            <a:chExt cx="1882024" cy="3403222"/>
          </a:xfrm>
        </p:grpSpPr>
        <p:pic>
          <p:nvPicPr>
            <p:cNvPr id="63495" name="Picture 7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7225" y="7656513"/>
              <a:ext cx="1795462" cy="1833562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2135393" y="9490075"/>
              <a:ext cx="167385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football.txt</a:t>
              </a:r>
            </a:p>
            <a:p>
              <a:r>
                <a:rPr lang="en-US" dirty="0" smtClean="0"/>
                <a:t>tennis.txt</a:t>
              </a:r>
            </a:p>
            <a:p>
              <a:r>
                <a:rPr lang="en-US" dirty="0" smtClean="0"/>
                <a:t>basket.doc</a:t>
              </a:r>
            </a:p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758658" y="7656513"/>
            <a:ext cx="3198311" cy="3186291"/>
            <a:chOff x="6618288" y="7656513"/>
            <a:chExt cx="3198311" cy="3186291"/>
          </a:xfrm>
        </p:grpSpPr>
        <p:pic>
          <p:nvPicPr>
            <p:cNvPr id="63493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588" y="7656513"/>
              <a:ext cx="1795462" cy="1833562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6618288" y="9642475"/>
              <a:ext cx="319831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beautiful mind.avi</a:t>
              </a:r>
            </a:p>
            <a:p>
              <a:r>
                <a:rPr lang="en-US" dirty="0" smtClean="0"/>
                <a:t>recipes.doc</a:t>
              </a:r>
            </a:p>
            <a:p>
              <a:r>
                <a:rPr lang="en-US" dirty="0" smtClean="0"/>
                <a:t>the king speech.mpeg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36906" y="4212547"/>
            <a:ext cx="3692036" cy="3093739"/>
            <a:chOff x="1432050" y="3741738"/>
            <a:chExt cx="3692036" cy="3093739"/>
          </a:xfrm>
        </p:grpSpPr>
        <p:pic>
          <p:nvPicPr>
            <p:cNvPr id="63494" name="Picture 6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4838" y="3741738"/>
              <a:ext cx="1795462" cy="1833562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432050" y="5635148"/>
              <a:ext cx="369203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 days of christmas.mp3</a:t>
              </a:r>
            </a:p>
            <a:p>
              <a:r>
                <a:rPr lang="en-US" dirty="0" err="1" smtClean="0"/>
                <a:t>christmas</a:t>
              </a:r>
              <a:r>
                <a:rPr lang="en-US" dirty="0" smtClean="0"/>
                <a:t> carol.mp3</a:t>
              </a:r>
            </a:p>
            <a:p>
              <a:r>
                <a:rPr lang="en-US" dirty="0" smtClean="0"/>
                <a:t>athens.png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097346" y="4212547"/>
            <a:ext cx="2960106" cy="3127082"/>
            <a:chOff x="6184578" y="3684588"/>
            <a:chExt cx="2960106" cy="3127082"/>
          </a:xfrm>
        </p:grpSpPr>
        <p:pic>
          <p:nvPicPr>
            <p:cNvPr id="63491" name="Picture 3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18288" y="3684588"/>
              <a:ext cx="1795462" cy="1833562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6184578" y="5611341"/>
              <a:ext cx="296010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chania.png</a:t>
              </a:r>
            </a:p>
            <a:p>
              <a:r>
                <a:rPr lang="en-US" dirty="0" smtClean="0"/>
                <a:t>crete.png</a:t>
              </a:r>
            </a:p>
            <a:p>
              <a:r>
                <a:rPr lang="en-US" dirty="0" smtClean="0"/>
                <a:t>winter hannover.png</a:t>
              </a:r>
            </a:p>
          </p:txBody>
        </p:sp>
      </p:grpSp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80" y="9081719"/>
            <a:ext cx="6458356" cy="112151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1" name="TextBox 30"/>
          <p:cNvSpPr txBox="1"/>
          <p:nvPr/>
        </p:nvSpPr>
        <p:spPr>
          <a:xfrm>
            <a:off x="13457387" y="9514795"/>
            <a:ext cx="2800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 miserables.doc</a:t>
            </a:r>
          </a:p>
          <a:p>
            <a:r>
              <a:rPr lang="en-US" dirty="0" smtClean="0"/>
              <a:t>recipes.pdf</a:t>
            </a:r>
          </a:p>
        </p:txBody>
      </p:sp>
      <p:pic>
        <p:nvPicPr>
          <p:cNvPr id="22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89209" y="7605713"/>
            <a:ext cx="1795462" cy="183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Gossip-based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65280" y="8491661"/>
            <a:ext cx="1463182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1145" tIns="80572" rIns="161145" bIns="80572" numCol="1" anchor="t" anchorCtr="0" compatLnSpc="1">
            <a:prstTxWarp prst="textNoShape">
              <a:avLst/>
            </a:prstTxWarp>
          </a:bodyPr>
          <a:lstStyle/>
          <a:p>
            <a:pPr marL="966788" marR="0" lvl="1" indent="-482600" algn="l" defTabSz="914400" rtl="0" eaLnBrk="0" fontAlgn="base" latinLnBrk="0" hangingPunct="0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Peers form 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connected graph</a:t>
            </a:r>
          </a:p>
          <a:p>
            <a:pPr marL="966788" marR="0" lvl="1" indent="-482600" algn="l" defTabSz="914400" rtl="0" eaLnBrk="0" fontAlgn="base" latinLnBrk="0" hangingPunct="0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flooding with a time-to-live</a:t>
            </a:r>
          </a:p>
          <a:p>
            <a:pPr marL="966788" marR="0" lvl="1" indent="-482600" algn="l" defTabSz="914400" rtl="0" eaLnBrk="0" fontAlgn="base" latinLnBrk="0" hangingPunct="0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Top-k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esults returned following the same path</a:t>
            </a:r>
          </a:p>
          <a:p>
            <a:pPr marL="966788" lvl="1" indent="-482600">
              <a:spcBef>
                <a:spcPts val="875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E.g. Gnutella, Gnutella-QRP[Gnu], EDBFs [Infocom05],</a:t>
            </a:r>
            <a:r>
              <a:rPr lang="en-US" sz="3200" dirty="0" err="1" smtClean="0">
                <a:solidFill>
                  <a:schemeClr val="tx2"/>
                </a:solidFill>
              </a:rPr>
              <a:t>PlanetP</a:t>
            </a:r>
            <a:r>
              <a:rPr lang="en-US" sz="3200" dirty="0" smtClean="0">
                <a:solidFill>
                  <a:schemeClr val="tx2"/>
                </a:solidFill>
              </a:rPr>
              <a:t> [HPDC]</a:t>
            </a:r>
            <a:endParaRPr lang="en-US" sz="3600" dirty="0" smtClean="0"/>
          </a:p>
          <a:p>
            <a:pPr marL="966788" marR="0" lvl="1" indent="-482600" algn="l" defTabSz="914400" rtl="0" eaLnBrk="0" fontAlgn="base" latinLnBrk="0" hangingPunct="0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lang="en-US" sz="3200" baseline="0" dirty="0" smtClean="0">
                <a:solidFill>
                  <a:schemeClr val="tx2"/>
                </a:solidFill>
                <a:latin typeface="+mn-lt"/>
              </a:rPr>
              <a:t>Does</a:t>
            </a: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 not scale to large networks</a:t>
            </a:r>
          </a:p>
        </p:txBody>
      </p:sp>
      <p:pic>
        <p:nvPicPr>
          <p:cNvPr id="156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250" y="1471737"/>
            <a:ext cx="8856984" cy="701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73"/>
          <p:cNvSpPr/>
          <p:nvPr/>
        </p:nvSpPr>
        <p:spPr>
          <a:xfrm>
            <a:off x="7048674" y="5936233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</a:t>
            </a:r>
            <a:endParaRPr lang="en-US" sz="3200" dirty="0"/>
          </a:p>
        </p:txBody>
      </p:sp>
      <p:sp>
        <p:nvSpPr>
          <p:cNvPr id="75" name="Rectangle 74"/>
          <p:cNvSpPr/>
          <p:nvPr/>
        </p:nvSpPr>
        <p:spPr>
          <a:xfrm>
            <a:off x="7480722" y="4684477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</a:t>
            </a:r>
            <a:endParaRPr lang="en-US" sz="3200" dirty="0"/>
          </a:p>
        </p:txBody>
      </p:sp>
      <p:sp>
        <p:nvSpPr>
          <p:cNvPr id="76" name="Rectangle 75"/>
          <p:cNvSpPr/>
          <p:nvPr/>
        </p:nvSpPr>
        <p:spPr>
          <a:xfrm>
            <a:off x="6472610" y="4504457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</a:t>
            </a:r>
            <a:endParaRPr lang="en-US" sz="3200" dirty="0"/>
          </a:p>
        </p:txBody>
      </p:sp>
      <p:sp>
        <p:nvSpPr>
          <p:cNvPr id="77" name="Rectangle 76"/>
          <p:cNvSpPr/>
          <p:nvPr/>
        </p:nvSpPr>
        <p:spPr>
          <a:xfrm>
            <a:off x="8344818" y="4235661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</a:t>
            </a:r>
            <a:endParaRPr lang="en-US" sz="3200" dirty="0"/>
          </a:p>
        </p:txBody>
      </p:sp>
      <p:sp>
        <p:nvSpPr>
          <p:cNvPr id="78" name="Rectangle 77"/>
          <p:cNvSpPr/>
          <p:nvPr/>
        </p:nvSpPr>
        <p:spPr>
          <a:xfrm>
            <a:off x="7048674" y="3072681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</a:t>
            </a:r>
            <a:endParaRPr lang="en-US" sz="3200" dirty="0"/>
          </a:p>
        </p:txBody>
      </p:sp>
      <p:sp>
        <p:nvSpPr>
          <p:cNvPr id="79" name="Rectangle 78"/>
          <p:cNvSpPr/>
          <p:nvPr/>
        </p:nvSpPr>
        <p:spPr>
          <a:xfrm>
            <a:off x="8344818" y="4235661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</a:t>
            </a:r>
            <a:endParaRPr lang="en-US" sz="3200" dirty="0"/>
          </a:p>
        </p:txBody>
      </p:sp>
      <p:sp>
        <p:nvSpPr>
          <p:cNvPr id="80" name="Rectangle 79"/>
          <p:cNvSpPr/>
          <p:nvPr/>
        </p:nvSpPr>
        <p:spPr>
          <a:xfrm>
            <a:off x="7048674" y="3072681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</a:t>
            </a:r>
            <a:endParaRPr lang="en-US" sz="3200" dirty="0"/>
          </a:p>
        </p:txBody>
      </p:sp>
      <p:sp>
        <p:nvSpPr>
          <p:cNvPr id="81" name="Rectangle 80"/>
          <p:cNvSpPr/>
          <p:nvPr/>
        </p:nvSpPr>
        <p:spPr>
          <a:xfrm>
            <a:off x="7048674" y="3072681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</a:t>
            </a:r>
            <a:endParaRPr lang="en-US" sz="3200" dirty="0"/>
          </a:p>
        </p:txBody>
      </p:sp>
      <p:sp>
        <p:nvSpPr>
          <p:cNvPr id="82" name="Rectangle 81"/>
          <p:cNvSpPr/>
          <p:nvPr/>
        </p:nvSpPr>
        <p:spPr>
          <a:xfrm>
            <a:off x="8344818" y="4235661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</a:t>
            </a:r>
            <a:endParaRPr lang="en-US" sz="3200" dirty="0"/>
          </a:p>
        </p:txBody>
      </p:sp>
      <p:sp>
        <p:nvSpPr>
          <p:cNvPr id="83" name="Rectangle 82"/>
          <p:cNvSpPr/>
          <p:nvPr/>
        </p:nvSpPr>
        <p:spPr>
          <a:xfrm>
            <a:off x="8344818" y="4235661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</a:t>
            </a:r>
            <a:endParaRPr lang="en-US" sz="3200" dirty="0"/>
          </a:p>
        </p:txBody>
      </p:sp>
      <p:sp>
        <p:nvSpPr>
          <p:cNvPr id="84" name="Rectangle 83"/>
          <p:cNvSpPr/>
          <p:nvPr/>
        </p:nvSpPr>
        <p:spPr>
          <a:xfrm>
            <a:off x="6904658" y="7232377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</a:t>
            </a:r>
            <a:endParaRPr lang="en-US" sz="3200" dirty="0"/>
          </a:p>
        </p:txBody>
      </p:sp>
      <p:sp>
        <p:nvSpPr>
          <p:cNvPr id="85" name="Rectangle 84"/>
          <p:cNvSpPr/>
          <p:nvPr/>
        </p:nvSpPr>
        <p:spPr>
          <a:xfrm>
            <a:off x="6904658" y="7232377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</a:t>
            </a:r>
            <a:endParaRPr lang="en-US" sz="3200" dirty="0"/>
          </a:p>
        </p:txBody>
      </p:sp>
      <p:sp>
        <p:nvSpPr>
          <p:cNvPr id="86" name="Rectangle 85"/>
          <p:cNvSpPr/>
          <p:nvPr/>
        </p:nvSpPr>
        <p:spPr>
          <a:xfrm>
            <a:off x="5752530" y="7232377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A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128794" y="212401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A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546 -0.09649 " pathEditMode="relative" ptsTypes="AA">
                                      <p:cBhvr>
                                        <p:cTn id="1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764 -0.03987 " pathEditMode="relative" ptsTypes="AA">
                                      <p:cBhvr>
                                        <p:cTn id="1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1456 " pathEditMode="relative" ptsTypes="AA">
                                      <p:cBhvr>
                                        <p:cTn id="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546 -0.08812 " pathEditMode="relative" ptsTypes="AA">
                                      <p:cBhvr>
                                        <p:cTn id="2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421 -0.08812 " pathEditMode="relative" ptsTypes="AA">
                                      <p:cBhvr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421 0.09503 " pathEditMode="relative" ptsTypes="AA">
                                      <p:cBhvr>
                                        <p:cTn id="3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421 -0.09503 " pathEditMode="relative" ptsTypes="AA">
                                      <p:cBhvr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207 0.09954 " pathEditMode="relative" ptsTypes="AA">
                                      <p:cBhvr>
                                        <p:cTn id="4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189 0 " pathEditMode="relative" ptsTypes="AA">
                                      <p:cBhvr>
                                        <p:cTn id="4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093 -0.09503 " pathEditMode="relative" ptsTypes="AA">
                                      <p:cBhvr>
                                        <p:cTn id="4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972 0 " pathEditMode="relative" ptsTypes="AA">
                                      <p:cBhvr>
                                        <p:cTn id="5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147E-6 3.93408E-6 L 0.08422 0.00598 " pathEditMode="relative" ptsTypes="AA">
                                      <p:cBhvr>
                                        <p:cTn id="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656 0.02299 -0.05312 0.04612 -0.07089 0.08134 C -0.08866 0.11656 -0.09764 0.16387 -0.10662 0.21132 " pathEditMode="relative" ptsTypes="aaA">
                                      <p:cBhvr>
                                        <p:cTn id="6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114 0.00119 0.06239 0.00239 0.07733 0.00239 C 0.09226 0.00239 0.09021 0.02259 0.08963 0 C 0.08904 -0.0226 0.08143 -0.07789 0.07381 -0.13318 " pathEditMode="relative" ptsTypes="aaaA">
                                      <p:cBhvr>
                                        <p:cTn id="7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4" grpId="2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7" grpId="2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Distributed Inverted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80" y="1578894"/>
            <a:ext cx="14631829" cy="9865096"/>
          </a:xfrm>
        </p:spPr>
        <p:txBody>
          <a:bodyPr/>
          <a:lstStyle/>
          <a:p>
            <a:pPr lvl="0">
              <a:lnSpc>
                <a:spcPct val="90000"/>
              </a:lnSpc>
              <a:defRPr/>
            </a:pPr>
            <a:r>
              <a:rPr lang="en-US" sz="4800" dirty="0" smtClean="0">
                <a:sym typeface="Wingdings" pitchFamily="2" charset="2"/>
              </a:rPr>
              <a:t>The </a:t>
            </a:r>
            <a:r>
              <a:rPr lang="en-US" sz="4800" i="1" u="sng" dirty="0" smtClean="0">
                <a:sym typeface="Wingdings" pitchFamily="2" charset="2"/>
              </a:rPr>
              <a:t>Inverted Index </a:t>
            </a:r>
            <a:r>
              <a:rPr lang="en-US" sz="4800" dirty="0" smtClean="0">
                <a:sym typeface="Wingdings" pitchFamily="2" charset="2"/>
              </a:rPr>
              <a:t>approach</a:t>
            </a:r>
            <a:br>
              <a:rPr lang="en-US" sz="4800" dirty="0" smtClean="0">
                <a:sym typeface="Wingdings" pitchFamily="2" charset="2"/>
              </a:rPr>
            </a:br>
            <a:endParaRPr lang="en-US" sz="4800" dirty="0" smtClean="0">
              <a:sym typeface="Wingdings" pitchFamily="2" charset="2"/>
            </a:endParaRPr>
          </a:p>
          <a:p>
            <a:pPr lvl="0">
              <a:lnSpc>
                <a:spcPct val="90000"/>
              </a:lnSpc>
              <a:defRPr/>
            </a:pPr>
            <a:endParaRPr lang="en-US" sz="4800" dirty="0" smtClean="0">
              <a:sym typeface="Wingdings" pitchFamily="2" charset="2"/>
            </a:endParaRPr>
          </a:p>
          <a:p>
            <a:pPr lvl="0">
              <a:lnSpc>
                <a:spcPct val="90000"/>
              </a:lnSpc>
              <a:defRPr/>
            </a:pPr>
            <a:endParaRPr lang="en-US" sz="4800" dirty="0" smtClean="0">
              <a:sym typeface="Wingdings" pitchFamily="2" charset="2"/>
            </a:endParaRPr>
          </a:p>
          <a:p>
            <a:pPr lvl="0">
              <a:lnSpc>
                <a:spcPct val="90000"/>
              </a:lnSpc>
              <a:defRPr/>
            </a:pPr>
            <a:endParaRPr lang="en-US" sz="4800" dirty="0" smtClean="0">
              <a:sym typeface="Wingdings" pitchFamily="2" charset="2"/>
            </a:endParaRPr>
          </a:p>
          <a:p>
            <a:pPr lvl="0">
              <a:lnSpc>
                <a:spcPct val="90000"/>
              </a:lnSpc>
              <a:defRPr/>
            </a:pPr>
            <a:endParaRPr lang="en-US" sz="4800" dirty="0" smtClean="0">
              <a:sym typeface="Wingdings" pitchFamily="2" charset="2"/>
            </a:endParaRPr>
          </a:p>
          <a:p>
            <a:pPr lvl="0">
              <a:lnSpc>
                <a:spcPct val="90000"/>
              </a:lnSpc>
              <a:defRPr/>
            </a:pPr>
            <a:endParaRPr lang="en-US" sz="4800" dirty="0" smtClean="0">
              <a:sym typeface="Wingdings" pitchFamily="2" charset="2"/>
            </a:endParaRPr>
          </a:p>
          <a:p>
            <a:pPr lvl="0">
              <a:lnSpc>
                <a:spcPct val="90000"/>
              </a:lnSpc>
              <a:defRPr/>
            </a:pPr>
            <a:endParaRPr lang="en-US" sz="4800" dirty="0" smtClean="0">
              <a:sym typeface="Wingdings" pitchFamily="2" charset="2"/>
            </a:endParaRPr>
          </a:p>
          <a:p>
            <a:pPr lvl="0">
              <a:lnSpc>
                <a:spcPct val="90000"/>
              </a:lnSpc>
              <a:defRPr/>
            </a:pPr>
            <a:r>
              <a:rPr lang="en-US" sz="4800" dirty="0" smtClean="0">
                <a:sym typeface="Wingdings" pitchFamily="2" charset="2"/>
              </a:rPr>
              <a:t>Query execution:</a:t>
            </a:r>
          </a:p>
          <a:p>
            <a:pPr lvl="1"/>
            <a:r>
              <a:rPr lang="en-US" dirty="0" smtClean="0"/>
              <a:t>Lookup query terms in inverted index</a:t>
            </a:r>
          </a:p>
          <a:p>
            <a:pPr lvl="1"/>
            <a:r>
              <a:rPr lang="en-US" dirty="0" smtClean="0"/>
              <a:t>Merge results</a:t>
            </a:r>
          </a:p>
          <a:p>
            <a:pPr lvl="1"/>
            <a:r>
              <a:rPr lang="en-US" dirty="0" smtClean="0"/>
              <a:t>Compute similarity (e.g., cosine, </a:t>
            </a:r>
            <a:r>
              <a:rPr lang="en-US" dirty="0" err="1" smtClean="0"/>
              <a:t>jaccard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Return top relevant documents</a:t>
            </a:r>
            <a:endParaRPr lang="en-US" sz="4800" dirty="0" smtClean="0">
              <a:sym typeface="Wingdings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912770" y="3235077"/>
          <a:ext cx="7632848" cy="413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653"/>
                <a:gridCol w="4690176"/>
                <a:gridCol w="1058019"/>
              </a:tblGrid>
              <a:tr h="50405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Document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 smtClean="0"/>
                        <a:t>tf</a:t>
                      </a:r>
                      <a:endParaRPr lang="en-US" sz="2800" dirty="0"/>
                    </a:p>
                  </a:txBody>
                  <a:tcPr/>
                </a:tc>
              </a:tr>
              <a:tr h="194499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Football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c:\data\sports.txt</a:t>
                      </a:r>
                      <a:endParaRPr lang="en-US" sz="2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c:\data\football.txt</a:t>
                      </a:r>
                    </a:p>
                    <a:p>
                      <a:r>
                        <a:rPr lang="en-US" sz="2800" dirty="0" smtClean="0"/>
                        <a:t>c:\data\feb\sports-Feb.txt</a:t>
                      </a:r>
                    </a:p>
                    <a:p>
                      <a:r>
                        <a:rPr lang="en-US" sz="2800" dirty="0" smtClean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</a:t>
                      </a:r>
                    </a:p>
                    <a:p>
                      <a:pPr algn="ctr"/>
                      <a:r>
                        <a:rPr lang="en-US" sz="2800" dirty="0" smtClean="0"/>
                        <a:t>17</a:t>
                      </a:r>
                    </a:p>
                    <a:p>
                      <a:pPr algn="ctr"/>
                      <a:r>
                        <a:rPr lang="en-US" sz="2800" dirty="0" smtClean="0"/>
                        <a:t>13</a:t>
                      </a:r>
                    </a:p>
                    <a:p>
                      <a:pPr algn="ctr"/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/>
                </a:tc>
              </a:tr>
              <a:tr h="105585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Chocolate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c:\documents\recipes.txt</a:t>
                      </a:r>
                    </a:p>
                    <a:p>
                      <a:r>
                        <a:rPr lang="en-US" sz="2800" baseline="0" dirty="0" smtClean="0"/>
                        <a:t>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/>
                </a:tc>
              </a:tr>
              <a:tr h="61128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...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5717" name="Picture 5" descr="C:\Users\admin\AppData\Local\Microsoft\Windows\Temporary Internet Files\Content.IE5\NP4K64IR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02" y="2974931"/>
            <a:ext cx="1158682" cy="1158682"/>
          </a:xfrm>
          <a:prstGeom prst="rect">
            <a:avLst/>
          </a:prstGeom>
          <a:noFill/>
        </p:spPr>
      </p:pic>
      <p:pic>
        <p:nvPicPr>
          <p:cNvPr id="10" name="Picture 5" descr="C:\Users\admin\AppData\Local\Microsoft\Windows\Temporary Internet Files\Content.IE5\NP4K64IR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02" y="5444695"/>
            <a:ext cx="1158682" cy="1158682"/>
          </a:xfrm>
          <a:prstGeom prst="rect">
            <a:avLst/>
          </a:prstGeom>
          <a:noFill/>
        </p:spPr>
      </p:pic>
      <p:pic>
        <p:nvPicPr>
          <p:cNvPr id="11" name="Picture 5" descr="C:\Users\admin\AppData\Local\Microsoft\Windows\Temporary Internet Files\Content.IE5\NP4K64IR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02" y="4286013"/>
            <a:ext cx="1158682" cy="1158682"/>
          </a:xfrm>
          <a:prstGeom prst="rect">
            <a:avLst/>
          </a:prstGeom>
          <a:noFill/>
        </p:spPr>
      </p:pic>
      <p:pic>
        <p:nvPicPr>
          <p:cNvPr id="12" name="Picture 5" descr="C:\Users\admin\AppData\Local\Microsoft\Windows\Temporary Internet Files\Content.IE5\NP4K64IR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02" y="3127331"/>
            <a:ext cx="1158682" cy="1158682"/>
          </a:xfrm>
          <a:prstGeom prst="rect">
            <a:avLst/>
          </a:prstGeom>
          <a:noFill/>
        </p:spPr>
      </p:pic>
      <p:pic>
        <p:nvPicPr>
          <p:cNvPr id="13" name="Picture 5" descr="C:\Users\admin\AppData\Local\Microsoft\Windows\Temporary Internet Files\Content.IE5\NP4K64IR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02" y="5597095"/>
            <a:ext cx="1158682" cy="1158682"/>
          </a:xfrm>
          <a:prstGeom prst="rect">
            <a:avLst/>
          </a:prstGeom>
          <a:noFill/>
        </p:spPr>
      </p:pic>
      <p:pic>
        <p:nvPicPr>
          <p:cNvPr id="14" name="Picture 5" descr="C:\Users\admin\AppData\Local\Microsoft\Windows\Temporary Internet Files\Content.IE5\NP4K64IR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02" y="4438413"/>
            <a:ext cx="1158682" cy="1158682"/>
          </a:xfrm>
          <a:prstGeom prst="rect">
            <a:avLst/>
          </a:prstGeom>
          <a:noFill/>
        </p:spPr>
      </p:pic>
      <p:pic>
        <p:nvPicPr>
          <p:cNvPr id="15" name="Picture 5" descr="C:\Users\admin\AppData\Local\Microsoft\Windows\Temporary Internet Files\Content.IE5\NP4K64IR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02" y="3279731"/>
            <a:ext cx="1158682" cy="1158682"/>
          </a:xfrm>
          <a:prstGeom prst="rect">
            <a:avLst/>
          </a:prstGeom>
          <a:noFill/>
        </p:spPr>
      </p:pic>
      <p:pic>
        <p:nvPicPr>
          <p:cNvPr id="16" name="Picture 5" descr="C:\Users\admin\AppData\Local\Microsoft\Windows\Temporary Internet Files\Content.IE5\NP4K64IR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02" y="5749495"/>
            <a:ext cx="1158682" cy="1158682"/>
          </a:xfrm>
          <a:prstGeom prst="rect">
            <a:avLst/>
          </a:prstGeom>
          <a:noFill/>
        </p:spPr>
      </p:pic>
      <p:pic>
        <p:nvPicPr>
          <p:cNvPr id="17" name="Picture 5" descr="C:\Users\admin\AppData\Local\Microsoft\Windows\Temporary Internet Files\Content.IE5\NP4K64IR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02" y="4590813"/>
            <a:ext cx="1158682" cy="1158682"/>
          </a:xfrm>
          <a:prstGeom prst="rect">
            <a:avLst/>
          </a:prstGeom>
          <a:noFill/>
        </p:spPr>
      </p:pic>
      <p:pic>
        <p:nvPicPr>
          <p:cNvPr id="18" name="Picture 5" descr="C:\Users\admin\AppData\Local\Microsoft\Windows\Temporary Internet Files\Content.IE5\NP4K64IR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02" y="3432131"/>
            <a:ext cx="1158682" cy="1158682"/>
          </a:xfrm>
          <a:prstGeom prst="rect">
            <a:avLst/>
          </a:prstGeom>
          <a:noFill/>
        </p:spPr>
      </p:pic>
      <p:pic>
        <p:nvPicPr>
          <p:cNvPr id="19" name="Picture 5" descr="C:\Users\admin\AppData\Local\Microsoft\Windows\Temporary Internet Files\Content.IE5\NP4K64IR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02" y="5901895"/>
            <a:ext cx="1158682" cy="1158682"/>
          </a:xfrm>
          <a:prstGeom prst="rect">
            <a:avLst/>
          </a:prstGeom>
          <a:noFill/>
        </p:spPr>
      </p:pic>
      <p:pic>
        <p:nvPicPr>
          <p:cNvPr id="20" name="Picture 5" descr="C:\Users\admin\AppData\Local\Microsoft\Windows\Temporary Internet Files\Content.IE5\NP4K64IR\MC9004325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02" y="4743213"/>
            <a:ext cx="1158682" cy="1158682"/>
          </a:xfrm>
          <a:prstGeom prst="rect">
            <a:avLst/>
          </a:prstGeom>
          <a:noFill/>
        </p:spPr>
      </p:pic>
      <p:sp>
        <p:nvSpPr>
          <p:cNvPr id="21" name="Right Arrow 20"/>
          <p:cNvSpPr/>
          <p:nvPr/>
        </p:nvSpPr>
        <p:spPr>
          <a:xfrm>
            <a:off x="2728194" y="3584531"/>
            <a:ext cx="4968552" cy="1158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Bag of words model</a:t>
            </a:r>
            <a:endParaRPr lang="en-US" sz="36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088234" y="4893292"/>
          <a:ext cx="3681290" cy="2520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313138"/>
              </a:tblGrid>
              <a:tr h="5253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Term Freq. (</a:t>
                      </a:r>
                      <a:r>
                        <a:rPr lang="en-US" sz="2800" dirty="0" err="1" smtClean="0"/>
                        <a:t>tf</a:t>
                      </a:r>
                      <a:r>
                        <a:rPr lang="en-US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5253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football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</a:t>
                      </a:r>
                      <a:endParaRPr lang="en-US" sz="2800" dirty="0"/>
                    </a:p>
                  </a:txBody>
                  <a:tcPr/>
                </a:tc>
              </a:tr>
              <a:tr h="5253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tennis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</a:t>
                      </a:r>
                      <a:endParaRPr lang="en-US" sz="2800" dirty="0"/>
                    </a:p>
                  </a:txBody>
                  <a:tcPr/>
                </a:tc>
              </a:tr>
              <a:tr h="5253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ight Brace 22"/>
          <p:cNvSpPr/>
          <p:nvPr/>
        </p:nvSpPr>
        <p:spPr>
          <a:xfrm>
            <a:off x="1347884" y="2974931"/>
            <a:ext cx="1164286" cy="4085646"/>
          </a:xfrm>
          <a:prstGeom prst="rightBrace">
            <a:avLst>
              <a:gd name="adj1" fmla="val 8333"/>
              <a:gd name="adj2" fmla="val 304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5"/>
          <p:cNvSpPr>
            <a:spLocks noGrp="1"/>
          </p:cNvSpPr>
          <p:nvPr>
            <p:ph sz="quarter" idx="1"/>
          </p:nvPr>
        </p:nvSpPr>
        <p:spPr>
          <a:xfrm>
            <a:off x="627063" y="2041525"/>
            <a:ext cx="14846547" cy="9258448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Distributed Hash Tables (DHTs)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DHT Lookup: Find the peer responsible for a key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Cost: O(Log(n)), where n: #peers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Example: P</a:t>
            </a:r>
            <a:r>
              <a:rPr lang="en-US" baseline="-25000" dirty="0" smtClean="0"/>
              <a:t>1</a:t>
            </a:r>
            <a:r>
              <a:rPr lang="en-US" dirty="0" smtClean="0"/>
              <a:t> executes get(key=47)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 smtClean="0"/>
              <a:t>P1 </a:t>
            </a:r>
            <a:r>
              <a:rPr lang="en-US" dirty="0" smtClean="0">
                <a:sym typeface="Wingdings" pitchFamily="2" charset="2"/>
              </a:rPr>
              <a:t> P24  P43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 smtClean="0"/>
              <a:t>Similar to binary search</a:t>
            </a:r>
          </a:p>
          <a:p>
            <a:pPr lvl="1" eaLnBrk="1" hangingPunct="1">
              <a:buNone/>
            </a:pPr>
            <a:endParaRPr lang="en-US" sz="3600" dirty="0" smtClean="0">
              <a:cs typeface="Arial" pitchFamily="34" charset="0"/>
              <a:sym typeface="Wingdings" pitchFamily="2" charset="2"/>
            </a:endParaRPr>
          </a:p>
          <a:p>
            <a:pPr lvl="1" eaLnBrk="1" hangingPunct="1">
              <a:buNone/>
            </a:pPr>
            <a:r>
              <a:rPr lang="en-US" sz="3600" dirty="0" smtClean="0">
                <a:cs typeface="Arial" pitchFamily="34" charset="0"/>
                <a:sym typeface="Wingdings" pitchFamily="2" charset="2"/>
              </a:rPr>
              <a:t>Hashing for non-numeric keys: </a:t>
            </a:r>
          </a:p>
          <a:p>
            <a:pPr lvl="1" eaLnBrk="1" hangingPunct="1">
              <a:buNone/>
            </a:pPr>
            <a:r>
              <a:rPr lang="en-US" sz="3000" dirty="0" smtClean="0">
                <a:cs typeface="Arial" pitchFamily="34" charset="0"/>
                <a:sym typeface="Wingdings" pitchFamily="2" charset="2"/>
              </a:rPr>
              <a:t>md5hash(football)   number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dirty="0" smtClean="0">
              <a:sym typeface="Wingdings" pitchFamily="2" charset="2"/>
            </a:endParaRPr>
          </a:p>
          <a:p>
            <a:pPr lvl="1" eaLnBrk="1" hangingPunct="1">
              <a:buFont typeface="Wingdings" pitchFamily="2" charset="2"/>
              <a:buChar char="§"/>
            </a:pPr>
            <a:endParaRPr lang="en-US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Structured P2P over DHT</a:t>
            </a:r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722" y="4971907"/>
            <a:ext cx="8776866" cy="697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P2P over DHT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80" y="1255714"/>
            <a:ext cx="14631829" cy="9466234"/>
          </a:xfrm>
        </p:spPr>
        <p:txBody>
          <a:bodyPr/>
          <a:lstStyle/>
          <a:p>
            <a:r>
              <a:rPr lang="en-US" dirty="0" smtClean="0"/>
              <a:t>	  </a:t>
            </a:r>
          </a:p>
          <a:p>
            <a:r>
              <a:rPr lang="en-US" dirty="0" smtClean="0"/>
              <a:t>State of the art: Minerva, </a:t>
            </a:r>
            <a:r>
              <a:rPr lang="en-US" dirty="0" err="1" smtClean="0"/>
              <a:t>Alvis</a:t>
            </a:r>
            <a:r>
              <a:rPr lang="en-US" dirty="0" smtClean="0"/>
              <a:t>, </a:t>
            </a:r>
            <a:r>
              <a:rPr lang="en-US" dirty="0" err="1" smtClean="0"/>
              <a:t>sk</a:t>
            </a:r>
            <a:r>
              <a:rPr lang="en-US" dirty="0" smtClean="0"/>
              <a:t>-Stat, </a:t>
            </a:r>
            <a:r>
              <a:rPr lang="en-US" dirty="0" err="1" smtClean="0"/>
              <a:t>mk</a:t>
            </a:r>
            <a:r>
              <a:rPr lang="en-US" dirty="0" smtClean="0"/>
              <a:t>-Stat,…</a:t>
            </a:r>
          </a:p>
          <a:p>
            <a:pPr lvl="1"/>
            <a:r>
              <a:rPr lang="en-US" dirty="0" smtClean="0"/>
              <a:t>Vary granularity of index: document, peer, adaptive…</a:t>
            </a:r>
          </a:p>
          <a:p>
            <a:pPr lvl="1"/>
            <a:r>
              <a:rPr lang="en-US" dirty="0" smtClean="0"/>
              <a:t>Vary score: </a:t>
            </a:r>
            <a:r>
              <a:rPr lang="en-US" dirty="0" err="1" smtClean="0"/>
              <a:t>tf</a:t>
            </a:r>
            <a:r>
              <a:rPr lang="en-US" dirty="0" smtClean="0"/>
              <a:t>, </a:t>
            </a:r>
            <a:r>
              <a:rPr lang="en-US" dirty="0" err="1" smtClean="0"/>
              <a:t>tf-idf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Vary keys: all/some terms, pairs of terms, …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92291" y="6547445"/>
          <a:ext cx="7632847" cy="413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390"/>
                <a:gridCol w="1834819"/>
                <a:gridCol w="3669638"/>
              </a:tblGrid>
              <a:tr h="50405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Term freq. in peer</a:t>
                      </a:r>
                      <a:endParaRPr lang="en-US" sz="2800" dirty="0"/>
                    </a:p>
                  </a:txBody>
                  <a:tcPr/>
                </a:tc>
              </a:tr>
              <a:tr h="194499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Football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 13</a:t>
                      </a:r>
                      <a:endParaRPr lang="en-US" sz="2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Peer 6</a:t>
                      </a:r>
                    </a:p>
                    <a:p>
                      <a:r>
                        <a:rPr lang="en-US" sz="2800" dirty="0" smtClean="0"/>
                        <a:t>Peer 11</a:t>
                      </a:r>
                    </a:p>
                    <a:p>
                      <a:r>
                        <a:rPr lang="en-US" sz="2800" dirty="0" smtClean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</a:t>
                      </a:r>
                    </a:p>
                    <a:p>
                      <a:r>
                        <a:rPr lang="en-US" sz="2800" dirty="0" smtClean="0"/>
                        <a:t>17</a:t>
                      </a:r>
                    </a:p>
                    <a:p>
                      <a:r>
                        <a:rPr lang="en-US" sz="2800" dirty="0" smtClean="0"/>
                        <a:t>13</a:t>
                      </a:r>
                    </a:p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/>
                </a:tc>
              </a:tr>
              <a:tr h="105585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Chocolate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 84</a:t>
                      </a:r>
                    </a:p>
                    <a:p>
                      <a:r>
                        <a:rPr lang="en-US" sz="2800" baseline="0" dirty="0" smtClean="0"/>
                        <a:t>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/>
                </a:tc>
              </a:tr>
              <a:tr h="61128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...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860542" y="7110036"/>
            <a:ext cx="8460940" cy="174166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145" tIns="80572" rIns="161145" bIns="80572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225138" y="7051501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List of relevant peers for each term</a:t>
            </a:r>
            <a:endParaRPr lang="en-US" sz="3200" dirty="0"/>
          </a:p>
        </p:txBody>
      </p:sp>
      <p:sp>
        <p:nvSpPr>
          <p:cNvPr id="15" name="Left Brace 14"/>
          <p:cNvSpPr/>
          <p:nvPr/>
        </p:nvSpPr>
        <p:spPr>
          <a:xfrm rot="16200000" flipH="1">
            <a:off x="4326953" y="5169991"/>
            <a:ext cx="642792" cy="2112118"/>
          </a:xfrm>
          <a:prstGeom prst="leftBrace">
            <a:avLst>
              <a:gd name="adj1" fmla="val 8333"/>
              <a:gd name="adj2" fmla="val 5143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92290" y="5323309"/>
            <a:ext cx="197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DHT key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7108346" y="5323309"/>
            <a:ext cx="2356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DHT value</a:t>
            </a:r>
            <a:endParaRPr lang="en-US" sz="3600" dirty="0"/>
          </a:p>
        </p:txBody>
      </p:sp>
      <p:sp>
        <p:nvSpPr>
          <p:cNvPr id="11" name="Left Brace 10"/>
          <p:cNvSpPr/>
          <p:nvPr/>
        </p:nvSpPr>
        <p:spPr>
          <a:xfrm rot="16200000" flipH="1">
            <a:off x="8143378" y="3460403"/>
            <a:ext cx="642794" cy="5520733"/>
          </a:xfrm>
          <a:prstGeom prst="leftBrace">
            <a:avLst>
              <a:gd name="adj1" fmla="val 8333"/>
              <a:gd name="adj2" fmla="val 5143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Applying PCIR to different systems</a:t>
            </a:r>
            <a:endParaRPr lang="de-DE" dirty="0"/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2050" y="1912937"/>
            <a:ext cx="13465496" cy="941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855986" y="5323309"/>
            <a:ext cx="1433036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1145" tIns="80572" rIns="161145" bIns="80572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PCP2P</a:t>
            </a: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2122488"/>
            <a:ext cx="14631988" cy="8564562"/>
          </a:xfrm>
        </p:spPr>
        <p:txBody>
          <a:bodyPr/>
          <a:lstStyle/>
          <a:p>
            <a:pPr marL="0" indent="0" eaLnBrk="1" hangingPunct="1"/>
            <a:endParaRPr lang="en-US" dirty="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Estimate cosine similarity </a:t>
            </a:r>
            <a:r>
              <a:rPr lang="en-US" dirty="0" err="1" smtClean="0"/>
              <a:t>ECos</a:t>
            </a:r>
            <a:r>
              <a:rPr lang="en-US" dirty="0" smtClean="0"/>
              <a:t>(</a:t>
            </a:r>
            <a:r>
              <a:rPr lang="en-US" dirty="0" err="1" smtClean="0"/>
              <a:t>d,c</a:t>
            </a:r>
            <a:r>
              <a:rPr lang="en-US" dirty="0" smtClean="0"/>
              <a:t>), for all c in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Send </a:t>
            </a:r>
            <a:r>
              <a:rPr lang="en-US" i="1" dirty="0" smtClean="0"/>
              <a:t>d</a:t>
            </a:r>
            <a:r>
              <a:rPr lang="en-US" dirty="0" smtClean="0"/>
              <a:t> to the cluster with maximum </a:t>
            </a:r>
            <a:r>
              <a:rPr lang="en-US" dirty="0" err="1" smtClean="0"/>
              <a:t>ECos</a:t>
            </a:r>
            <a:r>
              <a:rPr lang="en-US" dirty="0" smtClean="0"/>
              <a:t>,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Remove all clusters with </a:t>
            </a:r>
            <a:r>
              <a:rPr lang="en-US" dirty="0" err="1" smtClean="0"/>
              <a:t>ECos</a:t>
            </a:r>
            <a:r>
              <a:rPr lang="en-US" dirty="0" smtClean="0"/>
              <a:t>&lt; Cos(d,       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Repeat until        is empty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Assign to the best cluster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920750" y="2924175"/>
            <a:ext cx="13566775" cy="8318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comparison step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2773025" y="2995613"/>
          <a:ext cx="965200" cy="831850"/>
        </p:xfrm>
        <a:graphic>
          <a:graphicData uri="http://schemas.openxmlformats.org/presentationml/2006/ole">
            <p:oleObj spid="_x0000_s253954" name="Equation" r:id="rId4" imgW="279360" imgH="241200" progId="Equation.3">
              <p:embed/>
            </p:oleObj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2188" y="7339013"/>
          <a:ext cx="3387486" cy="3489960"/>
        </p:xfrm>
        <a:graphic>
          <a:graphicData uri="http://schemas.openxmlformats.org/drawingml/2006/table">
            <a:tbl>
              <a:tblPr/>
              <a:tblGrid>
                <a:gridCol w="1693743"/>
                <a:gridCol w="1693743"/>
              </a:tblGrid>
              <a:tr h="3929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New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document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Term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politics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merkel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sarkozy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82" name="TextBox 8"/>
          <p:cNvSpPr txBox="1">
            <a:spLocks noChangeArrowheads="1"/>
          </p:cNvSpPr>
          <p:nvPr/>
        </p:nvSpPr>
        <p:spPr bwMode="auto">
          <a:xfrm>
            <a:off x="6913563" y="7339013"/>
            <a:ext cx="4557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/>
              <a:t>Candidate Clusters in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70750" y="7923213"/>
            <a:ext cx="452120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cluster1: ECos:0.4</a:t>
            </a:r>
          </a:p>
          <a:p>
            <a:pPr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cluster7: ECos:0.2</a:t>
            </a:r>
          </a:p>
          <a:p>
            <a:pPr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cluster4: ECos:0.5</a:t>
            </a: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11857038" y="3679825"/>
          <a:ext cx="920750" cy="790575"/>
        </p:xfrm>
        <a:graphic>
          <a:graphicData uri="http://schemas.openxmlformats.org/presentationml/2006/ole">
            <p:oleObj spid="_x0000_s253955" name="Equation" r:id="rId5" imgW="266400" imgH="228600" progId="Equation.3">
              <p:embed/>
            </p:oleObj>
          </a:graphicData>
        </a:graphic>
      </p:graphicFrame>
      <p:graphicFrame>
        <p:nvGraphicFramePr>
          <p:cNvPr id="6148" name="Object 8"/>
          <p:cNvGraphicFramePr>
            <a:graphicFrameLocks noChangeAspect="1"/>
          </p:cNvGraphicFramePr>
          <p:nvPr/>
        </p:nvGraphicFramePr>
        <p:xfrm>
          <a:off x="4733925" y="5256213"/>
          <a:ext cx="965200" cy="831850"/>
        </p:xfrm>
        <a:graphic>
          <a:graphicData uri="http://schemas.openxmlformats.org/presentationml/2006/ole">
            <p:oleObj spid="_x0000_s253956" name="Equation" r:id="rId6" imgW="279360" imgH="24120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912813" y="3781425"/>
            <a:ext cx="13566775" cy="8318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20750" y="4424363"/>
            <a:ext cx="13566775" cy="8318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19163" y="2924175"/>
            <a:ext cx="13566775" cy="304641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9163" y="5854700"/>
            <a:ext cx="13566775" cy="8318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896725" y="7900988"/>
            <a:ext cx="223361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Cos:0.38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96725" y="9115425"/>
            <a:ext cx="2233613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Cos:0.37</a:t>
            </a:r>
          </a:p>
        </p:txBody>
      </p:sp>
      <p:cxnSp>
        <p:nvCxnSpPr>
          <p:cNvPr id="29" name="Straight Connector 28"/>
          <p:cNvCxnSpPr>
            <a:endCxn id="10" idx="3"/>
          </p:cNvCxnSpPr>
          <p:nvPr/>
        </p:nvCxnSpPr>
        <p:spPr>
          <a:xfrm flipV="1">
            <a:off x="7270750" y="8893175"/>
            <a:ext cx="4521200" cy="7938"/>
          </a:xfrm>
          <a:prstGeom prst="line">
            <a:avLst/>
          </a:prstGeom>
          <a:ln w="98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270750" y="9115425"/>
            <a:ext cx="4521200" cy="7477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149" name="Object 10"/>
          <p:cNvGraphicFramePr>
            <a:graphicFrameLocks noChangeAspect="1"/>
          </p:cNvGraphicFramePr>
          <p:nvPr/>
        </p:nvGraphicFramePr>
        <p:xfrm>
          <a:off x="10915650" y="7329488"/>
          <a:ext cx="855663" cy="736600"/>
        </p:xfrm>
        <a:graphic>
          <a:graphicData uri="http://schemas.openxmlformats.org/presentationml/2006/ole">
            <p:oleObj spid="_x0000_s253957" name="Equation" r:id="rId7" imgW="279360" imgH="241200" progId="Equation.3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270750" y="7900988"/>
            <a:ext cx="214471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cluster1</a:t>
            </a:r>
          </a:p>
          <a:p>
            <a:pPr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cluster7</a:t>
            </a:r>
          </a:p>
          <a:p>
            <a:pPr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cluster4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984750" y="8334375"/>
            <a:ext cx="1928813" cy="1588"/>
          </a:xfrm>
          <a:prstGeom prst="straightConnector1">
            <a:avLst/>
          </a:prstGeom>
          <a:ln w="285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556250" y="7900988"/>
            <a:ext cx="7858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add</a:t>
            </a:r>
            <a:endParaRPr lang="en-US"/>
          </a:p>
        </p:txBody>
      </p:sp>
      <p:graphicFrame>
        <p:nvGraphicFramePr>
          <p:cNvPr id="6150" name="Object 51"/>
          <p:cNvGraphicFramePr>
            <a:graphicFrameLocks noChangeAspect="1"/>
          </p:cNvGraphicFramePr>
          <p:nvPr/>
        </p:nvGraphicFramePr>
        <p:xfrm>
          <a:off x="10987088" y="4460726"/>
          <a:ext cx="920750" cy="790575"/>
        </p:xfrm>
        <a:graphic>
          <a:graphicData uri="http://schemas.openxmlformats.org/presentationml/2006/ole">
            <p:oleObj spid="_x0000_s253958" name="Equation" r:id="rId8" imgW="266400" imgH="228600" progId="Equation.3">
              <p:embed/>
            </p:oleObj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rot="16200000" flipV="1">
            <a:off x="9625375" y="10274048"/>
            <a:ext cx="1048385" cy="144016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077559" y="1082897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5" grpId="0"/>
      <p:bldP spid="32" grpId="0" animBg="1"/>
      <p:bldP spid="36" grpId="0"/>
      <p:bldP spid="42" grpId="0"/>
      <p:bldP spid="2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5"/>
          <p:cNvSpPr>
            <a:spLocks noGrp="1"/>
          </p:cNvSpPr>
          <p:nvPr>
            <p:ph sz="quarter" idx="1"/>
          </p:nvPr>
        </p:nvSpPr>
        <p:spPr>
          <a:xfrm>
            <a:off x="812800" y="2122487"/>
            <a:ext cx="14631988" cy="8817445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Three strategies to compute </a:t>
            </a:r>
            <a:r>
              <a:rPr lang="en-US" dirty="0" err="1" smtClean="0"/>
              <a:t>ECos</a:t>
            </a:r>
            <a:endParaRPr lang="en-US" dirty="0" smtClean="0"/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 smtClean="0"/>
              <a:t>Conservative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US" dirty="0" smtClean="0"/>
              <a:t>Compute an upper bound </a:t>
            </a:r>
            <a:r>
              <a:rPr lang="en-US" dirty="0" smtClean="0">
                <a:sym typeface="Wingdings" pitchFamily="2" charset="2"/>
              </a:rPr>
              <a:t> always correct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 err="1" smtClean="0">
                <a:sym typeface="Wingdings" pitchFamily="2" charset="2"/>
              </a:rPr>
              <a:t>Zipf</a:t>
            </a:r>
            <a:r>
              <a:rPr lang="en-US" dirty="0" smtClean="0">
                <a:sym typeface="Wingdings" pitchFamily="2" charset="2"/>
              </a:rPr>
              <a:t>-based and Poisson-based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Assumptions about the term distribution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Introduce small error probabilities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Poisson-based PCP2P: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Tight probabilistic guarantees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Enables fine-tuning of cost/quality ratio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Details offline or in the paper…</a:t>
            </a:r>
            <a:endParaRPr lang="en-US" dirty="0" smtClean="0"/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comparison step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Evaluation – Network cost</a:t>
            </a:r>
          </a:p>
        </p:txBody>
      </p:sp>
      <p:pic>
        <p:nvPicPr>
          <p:cNvPr id="3789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244" y="6869062"/>
            <a:ext cx="16019463" cy="398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6306" y="1362869"/>
            <a:ext cx="8128250" cy="54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5"/>
          <p:cNvSpPr>
            <a:spLocks noGrp="1"/>
          </p:cNvSpPr>
          <p:nvPr>
            <p:ph sz="quarter" idx="1"/>
          </p:nvPr>
        </p:nvSpPr>
        <p:spPr>
          <a:xfrm>
            <a:off x="53089" y="7555557"/>
            <a:ext cx="16240618" cy="3560331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Text collections follow </a:t>
            </a:r>
            <a:r>
              <a:rPr lang="en-US" dirty="0" err="1" smtClean="0"/>
              <a:t>Zipf</a:t>
            </a:r>
            <a:r>
              <a:rPr lang="en-US" dirty="0" smtClean="0"/>
              <a:t> distribution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Efficiency of PCP2P increases with the collection characteristic exponent (usually          )</a:t>
            </a:r>
          </a:p>
          <a:p>
            <a:pPr marL="0" indent="0" eaLnBrk="1" hangingPunct="1">
              <a:defRPr/>
            </a:pPr>
            <a:endParaRPr lang="en-US" dirty="0" smtClean="0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28994" y="7483549"/>
            <a:ext cx="443569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7638" name="Object 6"/>
          <p:cNvGraphicFramePr>
            <a:graphicFrameLocks noChangeAspect="1"/>
          </p:cNvGraphicFramePr>
          <p:nvPr/>
        </p:nvGraphicFramePr>
        <p:xfrm>
          <a:off x="5320780" y="9629427"/>
          <a:ext cx="1439862" cy="806450"/>
        </p:xfrm>
        <a:graphic>
          <a:graphicData uri="http://schemas.openxmlformats.org/presentationml/2006/ole">
            <p:oleObj spid="_x0000_s254978" name="Equation" r:id="rId7" imgW="317160" imgH="177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30" y="1722909"/>
            <a:ext cx="64504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Unstructured P2P networks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1930" y="7339533"/>
            <a:ext cx="1561183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1145" tIns="80572" rIns="161145" bIns="80572" numCol="1" anchor="t" anchorCtr="0" compatLnSpc="1">
            <a:prstTxWarp prst="textNoShape">
              <a:avLst/>
            </a:prstTxWarp>
          </a:bodyPr>
          <a:lstStyle/>
          <a:p>
            <a:pPr marL="966788" marR="0" lvl="1" indent="-482600" algn="l" defTabSz="914400" rtl="0" eaLnBrk="0" fontAlgn="base" latinLnBrk="0" hangingPunct="0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Peers form 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connected graph</a:t>
            </a:r>
          </a:p>
          <a:p>
            <a:pPr marL="966788" marR="0" lvl="1" indent="-482600" algn="l" defTabSz="914400" rtl="0" eaLnBrk="0" fontAlgn="base" latinLnBrk="0" hangingPunct="0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flooding with a time-to-live</a:t>
            </a:r>
          </a:p>
          <a:p>
            <a:pPr marL="966788" lvl="1" indent="-482600">
              <a:spcBef>
                <a:spcPts val="875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Synopses: Gnutella-QRP[Gnu], EDBFs [Infocom05],</a:t>
            </a:r>
            <a:r>
              <a:rPr lang="en-US" sz="3200" dirty="0" err="1" smtClean="0">
                <a:solidFill>
                  <a:schemeClr val="tx2"/>
                </a:solidFill>
              </a:rPr>
              <a:t>PlanetP</a:t>
            </a:r>
            <a:r>
              <a:rPr lang="en-US" sz="3200" dirty="0" smtClean="0">
                <a:solidFill>
                  <a:schemeClr val="tx2"/>
                </a:solidFill>
              </a:rPr>
              <a:t> [HPDC]</a:t>
            </a:r>
          </a:p>
          <a:p>
            <a:pPr marL="966788" lvl="1" indent="-482600">
              <a:spcBef>
                <a:spcPts val="875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Super peers: Gnutella 0.6, </a:t>
            </a:r>
            <a:r>
              <a:rPr lang="en-US" sz="3200" dirty="0" err="1" smtClean="0">
                <a:solidFill>
                  <a:schemeClr val="tx2"/>
                </a:solidFill>
              </a:rPr>
              <a:t>FastTrack</a:t>
            </a:r>
            <a:r>
              <a:rPr lang="en-US" sz="3200" dirty="0" smtClean="0">
                <a:solidFill>
                  <a:schemeClr val="tx2"/>
                </a:solidFill>
              </a:rPr>
              <a:t> [ComNet06], [ICDE03], [WWW03]</a:t>
            </a:r>
            <a:endParaRPr lang="en-US" sz="3600" dirty="0" smtClean="0"/>
          </a:p>
          <a:p>
            <a:pPr marL="966788" marR="0" lvl="1" indent="-482600" algn="l" defTabSz="914400" rtl="0" eaLnBrk="0" fontAlgn="base" latinLnBrk="0" hangingPunct="0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lang="en-US" sz="3200" baseline="0" dirty="0" smtClean="0">
                <a:solidFill>
                  <a:schemeClr val="tx2"/>
                </a:solidFill>
                <a:latin typeface="+mn-lt"/>
              </a:rPr>
              <a:t>Scalability to large networks and quality of results</a:t>
            </a:r>
            <a:endParaRPr lang="en-US" sz="3200" dirty="0" smtClean="0">
              <a:solidFill>
                <a:schemeClr val="tx2"/>
              </a:solidFill>
              <a:latin typeface="+mn-lt"/>
            </a:endParaRPr>
          </a:p>
          <a:p>
            <a:pPr marL="966788" marR="0" lvl="1" indent="-482600" algn="l" defTabSz="914400" rtl="0" eaLnBrk="0" fontAlgn="base" latinLnBrk="0" hangingPunct="0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lang="en-US" sz="3200" dirty="0" err="1" smtClean="0">
                <a:solidFill>
                  <a:schemeClr val="tx2"/>
                </a:solidFill>
                <a:latin typeface="+mn-lt"/>
              </a:rPr>
              <a:t>Rodrigues</a:t>
            </a: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 and </a:t>
            </a:r>
            <a:r>
              <a:rPr lang="en-US" sz="3200" dirty="0" err="1" smtClean="0">
                <a:solidFill>
                  <a:schemeClr val="tx2"/>
                </a:solidFill>
                <a:latin typeface="+mn-lt"/>
              </a:rPr>
              <a:t>Druschel</a:t>
            </a: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: ‘</a:t>
            </a:r>
            <a:r>
              <a:rPr lang="en-US" sz="3200" i="1" dirty="0" smtClean="0">
                <a:solidFill>
                  <a:schemeClr val="tx2"/>
                </a:solidFill>
                <a:latin typeface="+mn-lt"/>
              </a:rPr>
              <a:t>Good at finding hay, but bad at finding</a:t>
            </a:r>
            <a:br>
              <a:rPr lang="en-US" sz="3200" i="1" dirty="0" smtClean="0">
                <a:solidFill>
                  <a:schemeClr val="tx2"/>
                </a:solidFill>
                <a:latin typeface="+mn-lt"/>
              </a:rPr>
            </a:br>
            <a:r>
              <a:rPr lang="en-US" sz="3200" i="1" dirty="0" smtClean="0">
                <a:solidFill>
                  <a:schemeClr val="tx2"/>
                </a:solidFill>
                <a:latin typeface="+mn-lt"/>
              </a:rPr>
              <a:t>needles</a:t>
            </a: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’ [CACM10]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4818" y="1506885"/>
            <a:ext cx="761894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5"/>
          <p:cNvSpPr>
            <a:spLocks noGrp="1"/>
          </p:cNvSpPr>
          <p:nvPr>
            <p:ph sz="quarter" idx="1"/>
          </p:nvPr>
        </p:nvSpPr>
        <p:spPr>
          <a:xfrm>
            <a:off x="627063" y="2041525"/>
            <a:ext cx="14631987" cy="9258448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Distributed Hash Tables (DHTs)</a:t>
            </a:r>
          </a:p>
          <a:p>
            <a:pPr lvl="1"/>
            <a:r>
              <a:rPr lang="en-US" dirty="0" smtClean="0"/>
              <a:t>Functionality of a hash table: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put(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value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/>
              <a:t>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get(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dirty="0" smtClean="0">
                <a:cs typeface="Courier New" pitchFamily="49" charset="0"/>
              </a:rPr>
              <a:t>– similar to centralized hash tables</a:t>
            </a:r>
          </a:p>
          <a:p>
            <a:pPr lvl="1"/>
            <a:r>
              <a:rPr lang="en-US" dirty="0" smtClean="0"/>
              <a:t>Chord: Peers organized in a ring structure</a:t>
            </a:r>
          </a:p>
          <a:p>
            <a:pPr lvl="1"/>
            <a:r>
              <a:rPr lang="en-US" dirty="0" smtClean="0"/>
              <a:t>Finger tables</a:t>
            </a:r>
          </a:p>
          <a:p>
            <a:pPr lvl="1"/>
            <a:r>
              <a:rPr lang="en-US" dirty="0" smtClean="0"/>
              <a:t>Peers establish links to </a:t>
            </a:r>
          </a:p>
          <a:p>
            <a:pPr lvl="1" eaLnBrk="1" hangingPunct="1">
              <a:buNone/>
            </a:pPr>
            <a:r>
              <a:rPr lang="en-US" dirty="0" smtClean="0"/>
              <a:t>	peers with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Similar to binary search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lvl="1" eaLnBrk="1" hangingPunct="1">
              <a:buNone/>
            </a:pPr>
            <a:r>
              <a:rPr lang="en-US" dirty="0" smtClean="0">
                <a:sym typeface="Wingdings" pitchFamily="2" charset="2"/>
              </a:rPr>
              <a:t>	Log(n) messages per </a:t>
            </a:r>
          </a:p>
          <a:p>
            <a:pPr lvl="1" eaLnBrk="1" hangingPunct="1">
              <a:buNone/>
            </a:pPr>
            <a:r>
              <a:rPr lang="en-US" dirty="0" smtClean="0">
                <a:sym typeface="Wingdings" pitchFamily="2" charset="2"/>
              </a:rPr>
              <a:t>	DHT lookup</a:t>
            </a:r>
            <a:endParaRPr lang="en-US" dirty="0" smtClean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Structured P2P over DHT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6786" y="5429434"/>
            <a:ext cx="8200802" cy="651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168354" y="6367425"/>
          <a:ext cx="3168352" cy="792088"/>
        </p:xfrm>
        <a:graphic>
          <a:graphicData uri="http://schemas.openxmlformats.org/presentationml/2006/ole">
            <p:oleObj spid="_x0000_s120835" name="Equation" r:id="rId5" imgW="8125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P2P over DHT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361042" y="7195517"/>
            <a:ext cx="5896546" cy="4056216"/>
          </a:xfrm>
        </p:spPr>
        <p:txBody>
          <a:bodyPr/>
          <a:lstStyle/>
          <a:p>
            <a:r>
              <a:rPr lang="en-US" sz="4000" dirty="0" smtClean="0"/>
              <a:t>State of the art vary in </a:t>
            </a:r>
            <a:r>
              <a:rPr lang="en-US" sz="4000" smtClean="0"/>
              <a:t>index granularity: </a:t>
            </a:r>
            <a:endParaRPr lang="en-US" sz="4000" dirty="0" smtClean="0"/>
          </a:p>
          <a:p>
            <a:pPr lvl="1">
              <a:buFont typeface="Wingdings 3" pitchFamily="18" charset="2"/>
              <a:buChar char=""/>
            </a:pPr>
            <a:r>
              <a:rPr lang="en-US" sz="3500" dirty="0" smtClean="0"/>
              <a:t>Minerva</a:t>
            </a:r>
          </a:p>
          <a:p>
            <a:pPr lvl="1">
              <a:buFont typeface="Wingdings 3" pitchFamily="18" charset="2"/>
              <a:buChar char=""/>
            </a:pPr>
            <a:r>
              <a:rPr lang="en-US" sz="3500" dirty="0" err="1" smtClean="0"/>
              <a:t>Alvis</a:t>
            </a:r>
            <a:endParaRPr lang="en-US" sz="3500" dirty="0" smtClean="0"/>
          </a:p>
          <a:p>
            <a:pPr lvl="1">
              <a:buFont typeface="Wingdings 3" pitchFamily="18" charset="2"/>
              <a:buChar char=""/>
            </a:pPr>
            <a:r>
              <a:rPr lang="en-US" sz="3500" dirty="0" err="1" smtClean="0"/>
              <a:t>sk</a:t>
            </a:r>
            <a:r>
              <a:rPr lang="en-US" sz="3500" dirty="0" smtClean="0"/>
              <a:t>-Stat, </a:t>
            </a:r>
            <a:r>
              <a:rPr lang="en-US" sz="3500" dirty="0" err="1" smtClean="0"/>
              <a:t>mk</a:t>
            </a:r>
            <a:r>
              <a:rPr lang="en-US" sz="3500" dirty="0" smtClean="0"/>
              <a:t>-Stat</a:t>
            </a:r>
          </a:p>
          <a:p>
            <a:pPr lvl="1">
              <a:buFont typeface="Wingdings 3" pitchFamily="18" charset="2"/>
              <a:buChar char=""/>
            </a:pPr>
            <a:r>
              <a:rPr lang="en-US" sz="3500" dirty="0" smtClean="0"/>
              <a:t>…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664298" y="1362869"/>
          <a:ext cx="7488832" cy="413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800200"/>
                <a:gridCol w="3600400"/>
              </a:tblGrid>
              <a:tr h="50405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Term freq. in peer</a:t>
                      </a:r>
                      <a:endParaRPr lang="en-US" sz="2800" dirty="0"/>
                    </a:p>
                  </a:txBody>
                  <a:tcPr/>
                </a:tc>
              </a:tr>
              <a:tr h="194499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Football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 13</a:t>
                      </a:r>
                      <a:endParaRPr lang="en-US" sz="2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Peer 6</a:t>
                      </a:r>
                    </a:p>
                    <a:p>
                      <a:r>
                        <a:rPr lang="en-US" sz="2800" dirty="0" smtClean="0"/>
                        <a:t>Peer 11</a:t>
                      </a:r>
                    </a:p>
                    <a:p>
                      <a:r>
                        <a:rPr lang="en-US" sz="2800" dirty="0" smtClean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</a:t>
                      </a:r>
                    </a:p>
                    <a:p>
                      <a:r>
                        <a:rPr lang="en-US" sz="2800" dirty="0" smtClean="0"/>
                        <a:t>17</a:t>
                      </a:r>
                    </a:p>
                    <a:p>
                      <a:r>
                        <a:rPr lang="en-US" sz="2800" dirty="0" smtClean="0"/>
                        <a:t>13</a:t>
                      </a:r>
                    </a:p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/>
                </a:tc>
              </a:tr>
              <a:tr h="105585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Chocolate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 84</a:t>
                      </a:r>
                    </a:p>
                    <a:p>
                      <a:r>
                        <a:rPr lang="en-US" sz="2800" baseline="0" dirty="0" smtClean="0"/>
                        <a:t>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/>
                </a:tc>
              </a:tr>
              <a:tr h="61128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...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4133" y="7459781"/>
            <a:ext cx="4384378" cy="348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95946" y="7195517"/>
            <a:ext cx="15265696" cy="0"/>
          </a:xfrm>
          <a:prstGeom prst="line">
            <a:avLst/>
          </a:prstGeom>
          <a:ln w="1206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88534" y="1925460"/>
            <a:ext cx="8460940" cy="174166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145" tIns="80572" rIns="161145" bIns="80572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153130" y="1866925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List of relevant peers for each term</a:t>
            </a:r>
            <a:endParaRPr lang="en-US" sz="3200" dirty="0"/>
          </a:p>
        </p:txBody>
      </p:sp>
      <p:sp>
        <p:nvSpPr>
          <p:cNvPr id="15" name="Left Brace 14"/>
          <p:cNvSpPr/>
          <p:nvPr/>
        </p:nvSpPr>
        <p:spPr>
          <a:xfrm rot="16200000">
            <a:off x="4295348" y="4874236"/>
            <a:ext cx="622226" cy="1860095"/>
          </a:xfrm>
          <a:prstGeom prst="leftBrace">
            <a:avLst>
              <a:gd name="adj1" fmla="val 8333"/>
              <a:gd name="adj2" fmla="val 514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8138523" y="3143180"/>
            <a:ext cx="664618" cy="5364596"/>
          </a:xfrm>
          <a:prstGeom prst="leftBrace">
            <a:avLst>
              <a:gd name="adj1" fmla="val 8333"/>
              <a:gd name="adj2" fmla="val 514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08682" y="6157788"/>
            <a:ext cx="1427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DHT key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4738" y="6157788"/>
            <a:ext cx="163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DHT value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 rot="19828228">
            <a:off x="4702248" y="6711474"/>
            <a:ext cx="923771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257121">
            <a:off x="8019682" y="6715581"/>
            <a:ext cx="923771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255807" y="0"/>
            <a:ext cx="8001781" cy="10823163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1712163" lvl="1" indent="-906439">
              <a:buNone/>
            </a:pPr>
            <a:r>
              <a:rPr lang="en-US" b="1" dirty="0" smtClean="0"/>
              <a:t>DHT publishing steps</a:t>
            </a:r>
          </a:p>
          <a:p>
            <a:pPr marL="1712163" lvl="1" indent="-906439">
              <a:buFont typeface="+mj-lt"/>
              <a:buAutoNum type="arabicPeriod"/>
            </a:pPr>
            <a:r>
              <a:rPr lang="en-US" dirty="0" smtClean="0"/>
              <a:t>Each peer extracts the frequencies for all its terms</a:t>
            </a:r>
          </a:p>
          <a:p>
            <a:pPr marL="1712163" lvl="1" indent="-906439">
              <a:buFont typeface="+mj-lt"/>
              <a:buAutoNum type="arabicPeriod"/>
            </a:pPr>
            <a:r>
              <a:rPr lang="en-US" dirty="0" smtClean="0"/>
              <a:t>Each peer </a:t>
            </a:r>
            <a:r>
              <a:rPr lang="en-US" b="1" dirty="0" smtClean="0"/>
              <a:t>publishes</a:t>
            </a:r>
            <a:r>
              <a:rPr lang="en-US" dirty="0" smtClean="0"/>
              <a:t> its scores in the DHT inverted index</a:t>
            </a:r>
          </a:p>
          <a:p>
            <a:pPr marL="2194763" lvl="2" indent="-906439"/>
            <a:r>
              <a:rPr lang="en-US" dirty="0" smtClean="0"/>
              <a:t>One DHT lookup for each of its terms - </a:t>
            </a:r>
            <a:r>
              <a:rPr lang="en-US" b="1" dirty="0" smtClean="0"/>
              <a:t>log(n)</a:t>
            </a:r>
            <a:r>
              <a:rPr lang="en-US" dirty="0" smtClean="0"/>
              <a:t> messages</a:t>
            </a:r>
          </a:p>
          <a:p>
            <a:pPr marL="1712163" lvl="1" indent="-906439">
              <a:buFont typeface="+mj-lt"/>
              <a:buAutoNum type="arabicPeriod"/>
            </a:pPr>
            <a:r>
              <a:rPr lang="en-US" dirty="0" smtClean="0"/>
              <a:t>Periodic execution</a:t>
            </a:r>
          </a:p>
          <a:p>
            <a:pPr marL="2417171" lvl="2" indent="-906439">
              <a:buNone/>
            </a:pPr>
            <a:endParaRPr lang="en-US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and P2P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741623"/>
            <a:ext cx="2413196" cy="497619"/>
          </a:xfrm>
          <a:prstGeom prst="rect">
            <a:avLst/>
          </a:prstGeom>
          <a:solidFill>
            <a:srgbClr val="DCE6F2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145" tIns="80572" rIns="161145" bIns="80572" rtlCol="0" anchor="ctr"/>
          <a:lstStyle/>
          <a:p>
            <a:pPr algn="ctr"/>
            <a:endParaRPr lang="en-US"/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-33683"/>
            <a:ext cx="8738814" cy="1032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9024938" y="8334375"/>
          <a:ext cx="6415087" cy="1368425"/>
        </p:xfrm>
        <a:graphic>
          <a:graphicData uri="http://schemas.openxmlformats.org/presentationml/2006/ole">
            <p:oleObj spid="_x0000_s68610" name="Equation" r:id="rId6" imgW="1904760" imgH="431640" progId="Equation.3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8738813" y="7837435"/>
            <a:ext cx="7022829" cy="2488109"/>
          </a:xfrm>
          <a:prstGeom prst="roundRect">
            <a:avLst/>
          </a:prstGeom>
          <a:solidFill>
            <a:srgbClr val="C00000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2.9|1.7|2.3|1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2.9|1.7|2.3|1.7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7|1.2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3128</Words>
  <Application>Microsoft Office PowerPoint</Application>
  <PresentationFormat>Custom</PresentationFormat>
  <Paragraphs>1001</Paragraphs>
  <Slides>58</Slides>
  <Notes>58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Origin</vt:lpstr>
      <vt:lpstr>C:\data\papers\finished papers\dhtclusters\trunk\dht-cluster.vsd\Drawing\~overview\Kreis.2</vt:lpstr>
      <vt:lpstr>C:\data\papers\finished papers\dhtclusters\trunk\dht-cluster.vsd\Drawing\~overview\Kreis.2</vt:lpstr>
      <vt:lpstr>Equation</vt:lpstr>
      <vt:lpstr>Approximate algorithms for efficient indexing, clustering, and classification in Peer-to-peer networks</vt:lpstr>
      <vt:lpstr>Introduction</vt:lpstr>
      <vt:lpstr>Introduction</vt:lpstr>
      <vt:lpstr>Outline</vt:lpstr>
      <vt:lpstr>Information retrieval over P2P</vt:lpstr>
      <vt:lpstr>Unstructured P2P networks</vt:lpstr>
      <vt:lpstr>Structured P2P over DHT</vt:lpstr>
      <vt:lpstr>Structured P2P over DHT</vt:lpstr>
      <vt:lpstr>IR and P2P</vt:lpstr>
      <vt:lpstr>Structured P2P over DHT</vt:lpstr>
      <vt:lpstr>PCIR: Peer Clusters for Inf. Retrieval</vt:lpstr>
      <vt:lpstr>Updating the super-peers</vt:lpstr>
      <vt:lpstr>Updating the super-peers</vt:lpstr>
      <vt:lpstr>Updating the DHT</vt:lpstr>
      <vt:lpstr>Updating the DHT</vt:lpstr>
      <vt:lpstr>PCIR algorithm</vt:lpstr>
      <vt:lpstr>How many super-peers?</vt:lpstr>
      <vt:lpstr>Clustering-enhanced PCIR</vt:lpstr>
      <vt:lpstr>How to cluster the peers</vt:lpstr>
      <vt:lpstr>Evaluation</vt:lpstr>
      <vt:lpstr>Network cost Vs super-peer workload</vt:lpstr>
      <vt:lpstr>Network cost at super peers</vt:lpstr>
      <vt:lpstr>PCIR: Indexing for keyword search</vt:lpstr>
      <vt:lpstr>P2P text clustering</vt:lpstr>
      <vt:lpstr>Related work</vt:lpstr>
      <vt:lpstr>Related work</vt:lpstr>
      <vt:lpstr>Related work</vt:lpstr>
      <vt:lpstr>Related work</vt:lpstr>
      <vt:lpstr>Related work</vt:lpstr>
      <vt:lpstr>Related work</vt:lpstr>
      <vt:lpstr>Distributing K-Means</vt:lpstr>
      <vt:lpstr>PCP2P: Probabilistic Clustering over P2P</vt:lpstr>
      <vt:lpstr>PCP2P: Probabilistic Clustering over P2P</vt:lpstr>
      <vt:lpstr>PCP2P: Probabilistic Clustering over P2P</vt:lpstr>
      <vt:lpstr>Pre-filtering step</vt:lpstr>
      <vt:lpstr>Pre-filtering step</vt:lpstr>
      <vt:lpstr>Full comparison step</vt:lpstr>
      <vt:lpstr>Evaluation</vt:lpstr>
      <vt:lpstr>Evaluation – Clustering quality</vt:lpstr>
      <vt:lpstr>Evaluation – Network cost</vt:lpstr>
      <vt:lpstr>P2P text clustering</vt:lpstr>
      <vt:lpstr>Additional work in the thesis…</vt:lpstr>
      <vt:lpstr>Future work</vt:lpstr>
      <vt:lpstr>References</vt:lpstr>
      <vt:lpstr>Support slides</vt:lpstr>
      <vt:lpstr>Presented papers</vt:lpstr>
      <vt:lpstr>Why P2P research is important</vt:lpstr>
      <vt:lpstr>Slide 48</vt:lpstr>
      <vt:lpstr>Super-peers</vt:lpstr>
      <vt:lpstr>Gossip-based</vt:lpstr>
      <vt:lpstr>Using a Distributed Inverted Index</vt:lpstr>
      <vt:lpstr>Structured P2P over DHT</vt:lpstr>
      <vt:lpstr>Structured P2P over DHT</vt:lpstr>
      <vt:lpstr>Applying PCIR to different systems</vt:lpstr>
      <vt:lpstr>Slide 55</vt:lpstr>
      <vt:lpstr>Full comparison step</vt:lpstr>
      <vt:lpstr>Full comparison step</vt:lpstr>
      <vt:lpstr>Evaluation – Network cost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2011-04-21T18:31:53Z</dcterms:created>
  <dcterms:modified xsi:type="dcterms:W3CDTF">2011-04-21T18:32:08Z</dcterms:modified>
</cp:coreProperties>
</file>